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9" r:id="rId2"/>
    <p:sldId id="317" r:id="rId3"/>
    <p:sldId id="278" r:id="rId4"/>
    <p:sldId id="316" r:id="rId5"/>
    <p:sldId id="281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1" r:id="rId15"/>
    <p:sldId id="289" r:id="rId16"/>
    <p:sldId id="295" r:id="rId17"/>
    <p:sldId id="293" r:id="rId18"/>
    <p:sldId id="297" r:id="rId19"/>
    <p:sldId id="298" r:id="rId20"/>
    <p:sldId id="300" r:id="rId21"/>
    <p:sldId id="301" r:id="rId22"/>
    <p:sldId id="302" r:id="rId23"/>
    <p:sldId id="304" r:id="rId24"/>
    <p:sldId id="303" r:id="rId25"/>
    <p:sldId id="299" r:id="rId26"/>
    <p:sldId id="305" r:id="rId27"/>
    <p:sldId id="306" r:id="rId28"/>
    <p:sldId id="311" r:id="rId29"/>
    <p:sldId id="310" r:id="rId30"/>
    <p:sldId id="292" r:id="rId31"/>
    <p:sldId id="307" r:id="rId32"/>
    <p:sldId id="308" r:id="rId33"/>
    <p:sldId id="312" r:id="rId34"/>
    <p:sldId id="313" r:id="rId35"/>
    <p:sldId id="314" r:id="rId36"/>
    <p:sldId id="309" r:id="rId37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9" autoAdjust="0"/>
    <p:restoredTop sz="96754" autoAdjust="0"/>
  </p:normalViewPr>
  <p:slideViewPr>
    <p:cSldViewPr snapToGrid="0">
      <p:cViewPr>
        <p:scale>
          <a:sx n="66" d="100"/>
          <a:sy n="66" d="100"/>
        </p:scale>
        <p:origin x="604" y="2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rner_detection#The_Harris_.26_Stephens_.2F_Plessey_.2F_Shi.E2.80.93Tomasi_corner_detection_algorithm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前半は線形代数演習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この図は、先の図と補間順序が異なる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まず、</a:t>
            </a:r>
            <a:r>
              <a:rPr kumimoji="1" lang="en-US" altLang="ja-JP" dirty="0" smtClean="0"/>
              <a:t>y=0,</a:t>
            </a:r>
            <a:r>
              <a:rPr kumimoji="1" lang="en-US" altLang="ja-JP" baseline="0" dirty="0" smtClean="0"/>
              <a:t> y=1, y=2, y=3</a:t>
            </a:r>
            <a:r>
              <a:rPr kumimoji="1" lang="ja-JP" altLang="en-US" baseline="0" dirty="0" smtClean="0"/>
              <a:t>で補完して緑の曲線上の黄色の点を取得</a:t>
            </a:r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H(x) F H(y) </a:t>
            </a:r>
            <a:r>
              <a:rPr kumimoji="1" lang="ja-JP" altLang="en-US" baseline="0" dirty="0" smtClean="0"/>
              <a:t>という計算を， </a:t>
            </a:r>
            <a:r>
              <a:rPr kumimoji="1" lang="en-US" altLang="ja-JP" baseline="0" dirty="0" smtClean="0"/>
              <a:t>(H(x)F) H(y)</a:t>
            </a:r>
            <a:r>
              <a:rPr kumimoji="1" lang="ja-JP" altLang="en-US" baseline="0" dirty="0" smtClean="0"/>
              <a:t>の順序で行っている</a:t>
            </a:r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4191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角の抽出：</a:t>
            </a:r>
            <a:r>
              <a:rPr lang="en-US" altLang="ja-JP" dirty="0" smtClean="0">
                <a:hlinkClick r:id="rId3"/>
              </a:rPr>
              <a:t>Harris corner response function</a:t>
            </a:r>
            <a:r>
              <a:rPr lang="ja-JP" altLang="en-US" dirty="0" smtClean="0"/>
              <a:t>の</a:t>
            </a:r>
            <a:r>
              <a:rPr lang="en-US" altLang="ja-JP" dirty="0" smtClean="0"/>
              <a:t>local</a:t>
            </a:r>
            <a:r>
              <a:rPr lang="en-US" altLang="ja-JP" baseline="0" dirty="0" smtClean="0"/>
              <a:t> maxima</a:t>
            </a:r>
            <a:r>
              <a:rPr lang="ja-JP" altLang="en-US" baseline="0" dirty="0" smtClean="0"/>
              <a:t>を利用する</a:t>
            </a:r>
            <a:endParaRPr lang="en-US" altLang="ja-JP" baseline="0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特徴点検出アルゴリズムのまとめ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http://berobemin2.hatenablog.com/entry/2015/10/08/193323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AKAZE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61</a:t>
            </a:r>
            <a:r>
              <a:rPr kumimoji="1" lang="ja-JP" altLang="en-US" dirty="0" smtClean="0"/>
              <a:t>次元特徴</a:t>
            </a:r>
            <a:endParaRPr kumimoji="1" lang="en-US" altLang="ja-JP" dirty="0" smtClean="0"/>
          </a:p>
          <a:p>
            <a:r>
              <a:rPr kumimoji="1" lang="en-US" altLang="ja-JP" dirty="0" smtClean="0"/>
              <a:t>SURF</a:t>
            </a:r>
            <a:r>
              <a:rPr kumimoji="1" lang="ja-JP" altLang="en-US" dirty="0" smtClean="0"/>
              <a:t>は  </a:t>
            </a:r>
            <a:r>
              <a:rPr kumimoji="1" lang="en-US" altLang="ja-JP" dirty="0" smtClean="0"/>
              <a:t>64</a:t>
            </a:r>
            <a:r>
              <a:rPr kumimoji="1" lang="ja-JP" altLang="en-US" dirty="0" smtClean="0"/>
              <a:t>次元</a:t>
            </a:r>
            <a:endParaRPr kumimoji="1" lang="en-US" altLang="ja-JP" dirty="0" smtClean="0"/>
          </a:p>
          <a:p>
            <a:r>
              <a:rPr kumimoji="1" lang="en-US" altLang="ja-JP" dirty="0" smtClean="0"/>
              <a:t>SIFT</a:t>
            </a:r>
            <a:r>
              <a:rPr kumimoji="1" lang="ja-JP" altLang="en-US" dirty="0" smtClean="0"/>
              <a:t>は  </a:t>
            </a:r>
            <a:r>
              <a:rPr kumimoji="1" lang="en-US" altLang="ja-JP" dirty="0" smtClean="0"/>
              <a:t>128</a:t>
            </a:r>
            <a:r>
              <a:rPr kumimoji="1" lang="ja-JP" altLang="en-US" dirty="0" smtClean="0"/>
              <a:t>次元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236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300" dirty="0"/>
              <a:t>cv2.BFMatcher( cv2.NORM_L2 )</a:t>
            </a:r>
            <a:r>
              <a:rPr lang="ja-JP" altLang="en-US" sz="1300" dirty="0"/>
              <a:t>を利用</a:t>
            </a:r>
            <a:endParaRPr lang="en-US" altLang="ja-JP" sz="1300" dirty="0"/>
          </a:p>
          <a:p>
            <a:r>
              <a:rPr lang="en-US" altLang="ja-JP" sz="1300" dirty="0"/>
              <a:t>Cross matching</a:t>
            </a:r>
            <a:r>
              <a:rPr lang="ja-JP" altLang="en-US" sz="1300" dirty="0"/>
              <a:t>を考慮することも可能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49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未知数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個ならば、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次元なので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個の組で</a:t>
            </a:r>
            <a:r>
              <a:rPr kumimoji="1" lang="en-US" altLang="ja-JP" dirty="0" smtClean="0"/>
              <a:t>OK</a:t>
            </a:r>
          </a:p>
          <a:p>
            <a:r>
              <a:rPr kumimoji="1" lang="ja-JP" altLang="en-US" dirty="0" smtClean="0"/>
              <a:t>それ以上選ぶとオーバーコンストレイントになる（不能）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それ以下だとアンダーコンストレイント（不定）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29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4 + 2.8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40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4 + 2.8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54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4 + 2.8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26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50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3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49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mtClean="0"/>
              <a:t>4 + 2.8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47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導出についてはノートを参照</a:t>
            </a:r>
            <a:r>
              <a:rPr kumimoji="1" lang="en-US" altLang="ja-JP" dirty="0" smtClean="0"/>
              <a:t>(2017</a:t>
            </a:r>
            <a:r>
              <a:rPr kumimoji="1" lang="ja-JP" altLang="en-US" dirty="0" smtClean="0"/>
              <a:t>春ごろ</a:t>
            </a:r>
            <a:r>
              <a:rPr kumimoji="1" lang="en-US" altLang="ja-JP" dirty="0" smtClean="0"/>
              <a:t>)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三次のカーネル関数</a:t>
            </a:r>
            <a:r>
              <a:rPr kumimoji="1" lang="en-US" altLang="ja-JP" dirty="0" smtClean="0"/>
              <a:t>h(x)</a:t>
            </a:r>
          </a:p>
          <a:p>
            <a:r>
              <a:rPr kumimoji="1" lang="en-US" altLang="ja-JP" dirty="0" smtClean="0"/>
              <a:t>h(x)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 </a:t>
            </a:r>
            <a:r>
              <a:rPr kumimoji="1" lang="en-US" altLang="ja-JP" baseline="0" dirty="0" smtClean="0"/>
              <a:t>A1 x</a:t>
            </a:r>
            <a:r>
              <a:rPr kumimoji="1" lang="en-US" altLang="ja-JP" baseline="30000" dirty="0" smtClean="0"/>
              <a:t>3 </a:t>
            </a:r>
            <a:r>
              <a:rPr kumimoji="1" lang="en-US" altLang="ja-JP" baseline="0" dirty="0" smtClean="0"/>
              <a:t>+B1 x</a:t>
            </a:r>
            <a:r>
              <a:rPr kumimoji="1" lang="en-US" altLang="ja-JP" baseline="30000" dirty="0" smtClean="0"/>
              <a:t>2 </a:t>
            </a:r>
            <a:r>
              <a:rPr kumimoji="1" lang="en-US" altLang="ja-JP" baseline="0" dirty="0" smtClean="0"/>
              <a:t>+C1 x</a:t>
            </a:r>
            <a:r>
              <a:rPr kumimoji="1" lang="en-US" altLang="ja-JP" baseline="30000" dirty="0" smtClean="0"/>
              <a:t> </a:t>
            </a:r>
            <a:r>
              <a:rPr kumimoji="1" lang="en-US" altLang="ja-JP" baseline="0" dirty="0" smtClean="0"/>
              <a:t>+D1    0&lt;|x|&lt;1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h(x)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 </a:t>
            </a:r>
            <a:r>
              <a:rPr kumimoji="1" lang="en-US" altLang="ja-JP" baseline="0" dirty="0" smtClean="0"/>
              <a:t>A2 x</a:t>
            </a:r>
            <a:r>
              <a:rPr kumimoji="1" lang="en-US" altLang="ja-JP" baseline="30000" dirty="0" smtClean="0"/>
              <a:t>3 </a:t>
            </a:r>
            <a:r>
              <a:rPr kumimoji="1" lang="en-US" altLang="ja-JP" baseline="0" dirty="0" smtClean="0"/>
              <a:t>+B2 x</a:t>
            </a:r>
            <a:r>
              <a:rPr kumimoji="1" lang="en-US" altLang="ja-JP" baseline="30000" dirty="0" smtClean="0"/>
              <a:t>2 </a:t>
            </a:r>
            <a:r>
              <a:rPr kumimoji="1" lang="en-US" altLang="ja-JP" baseline="0" dirty="0" smtClean="0"/>
              <a:t>+C2 x</a:t>
            </a:r>
            <a:r>
              <a:rPr kumimoji="1" lang="en-US" altLang="ja-JP" baseline="30000" dirty="0" smtClean="0"/>
              <a:t> </a:t>
            </a:r>
            <a:r>
              <a:rPr kumimoji="1" lang="en-US" altLang="ja-JP" baseline="0" dirty="0" smtClean="0"/>
              <a:t>+D2    1&lt;|x|&lt;2</a:t>
            </a:r>
          </a:p>
          <a:p>
            <a:r>
              <a:rPr kumimoji="1" lang="en-US" altLang="ja-JP" dirty="0" smtClean="0"/>
              <a:t>h(x)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 0</a:t>
            </a:r>
          </a:p>
          <a:p>
            <a:r>
              <a:rPr kumimoji="1" lang="ja-JP" altLang="en-US" dirty="0" smtClean="0"/>
              <a:t>を仮定し，</a:t>
            </a:r>
            <a:endParaRPr kumimoji="1" lang="en-US" altLang="ja-JP" dirty="0" smtClean="0"/>
          </a:p>
          <a:p>
            <a:r>
              <a:rPr kumimoji="1" lang="en-US" altLang="ja-JP" dirty="0" smtClean="0"/>
              <a:t>h(0) = 1, h(-1) = h(1) = h(2) = 0</a:t>
            </a:r>
          </a:p>
          <a:p>
            <a:r>
              <a:rPr kumimoji="1" lang="ja-JP" altLang="en-US" dirty="0" smtClean="0"/>
              <a:t>と境界における勾配の連続性を仮定すると得られる．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08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386207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1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230.png"/><Relationship Id="rId12" Type="http://schemas.openxmlformats.org/officeDocument/2006/relationships/image" Target="../media/image1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18.png"/><Relationship Id="rId5" Type="http://schemas.openxmlformats.org/officeDocument/2006/relationships/image" Target="../media/image210.png"/><Relationship Id="rId10" Type="http://schemas.openxmlformats.org/officeDocument/2006/relationships/image" Target="../media/image17.png"/><Relationship Id="rId4" Type="http://schemas.openxmlformats.org/officeDocument/2006/relationships/image" Target="../media/image20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</a:t>
            </a:r>
            <a:r>
              <a:rPr lang="ja-JP" altLang="en-US" sz="5400" dirty="0" smtClean="0"/>
              <a:t>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4303849" y="3401089"/>
            <a:ext cx="2137124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(4,4) </a:t>
            </a:r>
            <a:r>
              <a:rPr lang="en-US" altLang="ja-JP" sz="2400" dirty="0" smtClean="0">
                <a:solidFill>
                  <a:srgbClr val="C00000"/>
                </a:solidFill>
              </a:rPr>
              <a:t>(7, 7)</a:t>
            </a:r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6)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5)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4,2)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4)</a:t>
            </a:r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(4,2)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3)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4,1)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2)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4,1)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1)</a:t>
            </a:r>
          </a:p>
          <a:p>
            <a:pPr algn="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※(7,7)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ははみ出す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955003" y="3581228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55003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955003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55003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955003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55003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26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4516985" y="3115338"/>
            <a:ext cx="1923988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(5,3</a:t>
            </a:r>
            <a:r>
              <a:rPr lang="en-US" altLang="ja-JP" sz="2400" dirty="0">
                <a:solidFill>
                  <a:srgbClr val="C00000"/>
                </a:solidFill>
                <a:sym typeface="Wingdings" panose="05000000000000000000" pitchFamily="2" charset="2"/>
              </a:rPr>
              <a:t>) </a:t>
            </a:r>
            <a:r>
              <a:rPr lang="en-US" altLang="ja-JP" sz="2400" dirty="0" smtClean="0">
                <a:solidFill>
                  <a:srgbClr val="C00000"/>
                </a:solidFill>
              </a:rPr>
              <a:t>(8, </a:t>
            </a:r>
            <a:r>
              <a:rPr lang="en-US" altLang="ja-JP" sz="2400" dirty="0">
                <a:solidFill>
                  <a:srgbClr val="C00000"/>
                </a:solidFill>
              </a:rPr>
              <a:t>6</a:t>
            </a:r>
            <a:r>
              <a:rPr lang="en-US" altLang="ja-JP" sz="2400" dirty="0" smtClean="0">
                <a:solidFill>
                  <a:srgbClr val="C00000"/>
                </a:solidFill>
              </a:rPr>
              <a:t>)</a:t>
            </a:r>
            <a:endParaRPr lang="en-US" altLang="ja-JP" sz="24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/>
              <a:t>(7, </a:t>
            </a:r>
            <a:r>
              <a:rPr lang="en-US" altLang="ja-JP" sz="2400" dirty="0" smtClean="0"/>
              <a:t>6)</a:t>
            </a:r>
            <a:endParaRPr lang="ja-JP" altLang="en-US" sz="2400" dirty="0"/>
          </a:p>
          <a:p>
            <a:pPr algn="r"/>
            <a:r>
              <a:rPr lang="en-US" altLang="ja-JP" sz="2400" dirty="0">
                <a:sym typeface="Wingdings" panose="05000000000000000000" pitchFamily="2" charset="2"/>
              </a:rPr>
              <a:t>(</a:t>
            </a:r>
            <a:r>
              <a:rPr lang="en-US" altLang="ja-JP" sz="2400" dirty="0" smtClean="0">
                <a:sym typeface="Wingdings" panose="05000000000000000000" pitchFamily="2" charset="2"/>
              </a:rPr>
              <a:t>4,3)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  <a:endParaRPr lang="ja-JP" altLang="en-US" sz="2400" dirty="0"/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(3,3)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(5,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(2,3)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(4,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  <a:endParaRPr lang="ja-JP" altLang="en-US" sz="2400" dirty="0"/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</a:t>
            </a:r>
            <a:r>
              <a:rPr lang="en-US" altLang="ja-JP" sz="2400" dirty="0">
                <a:sym typeface="Wingdings" panose="05000000000000000000" pitchFamily="2" charset="2"/>
              </a:rPr>
              <a:t>2</a:t>
            </a:r>
            <a:r>
              <a:rPr lang="en-US" altLang="ja-JP" sz="2400" dirty="0" smtClean="0">
                <a:sym typeface="Wingdings" panose="05000000000000000000" pitchFamily="2" charset="2"/>
              </a:rPr>
              <a:t>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</a:t>
            </a:r>
            <a:r>
              <a:rPr lang="en-US" altLang="ja-JP" sz="2400" dirty="0"/>
              <a:t>3</a:t>
            </a:r>
            <a:r>
              <a:rPr lang="en-US" altLang="ja-JP" sz="2400" dirty="0" smtClean="0"/>
              <a:t>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  <a:endParaRPr lang="ja-JP" altLang="en-US" sz="2400" dirty="0"/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</a:t>
            </a:r>
            <a:r>
              <a:rPr lang="en-US" altLang="ja-JP" sz="2400" dirty="0">
                <a:sym typeface="Wingdings" panose="05000000000000000000" pitchFamily="2" charset="2"/>
              </a:rPr>
              <a:t>1</a:t>
            </a:r>
            <a:r>
              <a:rPr lang="en-US" altLang="ja-JP" sz="2400" dirty="0" smtClean="0">
                <a:sym typeface="Wingdings" panose="05000000000000000000" pitchFamily="2" charset="2"/>
              </a:rPr>
              <a:t>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(2, </a:t>
            </a:r>
            <a:r>
              <a:rPr lang="en-US" altLang="ja-JP" sz="2400" dirty="0"/>
              <a:t>6</a:t>
            </a:r>
            <a:r>
              <a:rPr lang="en-US" altLang="ja-JP" sz="2400" dirty="0" smtClean="0"/>
              <a:t>)</a:t>
            </a:r>
          </a:p>
          <a:p>
            <a:pPr algn="r"/>
            <a:r>
              <a:rPr lang="en-US" altLang="ja-JP" sz="2400" dirty="0" smtClean="0">
                <a:sym typeface="Wingdings" panose="05000000000000000000" pitchFamily="2" charset="2"/>
              </a:rPr>
              <a:t>(</a:t>
            </a:r>
            <a:r>
              <a:rPr lang="en-US" altLang="ja-JP" sz="2400" dirty="0">
                <a:sym typeface="Wingdings" panose="05000000000000000000" pitchFamily="2" charset="2"/>
              </a:rPr>
              <a:t>1</a:t>
            </a:r>
            <a:r>
              <a:rPr lang="en-US" altLang="ja-JP" sz="2400" dirty="0" smtClean="0">
                <a:sym typeface="Wingdings" panose="05000000000000000000" pitchFamily="2" charset="2"/>
              </a:rPr>
              <a:t>,3)</a:t>
            </a:r>
            <a:r>
              <a:rPr lang="en-US" altLang="ja-JP" sz="2400" dirty="0">
                <a:sym typeface="Wingdings" panose="05000000000000000000" pitchFamily="2" charset="2"/>
              </a:rPr>
              <a:t> </a:t>
            </a:r>
            <a:r>
              <a:rPr lang="en-US" altLang="ja-JP" sz="2400" dirty="0" smtClean="0"/>
              <a:t>(1, </a:t>
            </a:r>
            <a:r>
              <a:rPr lang="en-US" altLang="ja-JP" sz="2400" dirty="0"/>
              <a:t>6)</a:t>
            </a:r>
          </a:p>
          <a:p>
            <a:pPr algn="r"/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※(8,6)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ははみ出す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955003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55003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955003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55003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955003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55003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380651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809710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238769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667828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096887" y="3566904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525946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5302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4386611" y="3980614"/>
            <a:ext cx="2492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その他の画素も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逆変換により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元画像の位置を検索し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コピーする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955003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55003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955003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55003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955003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55003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380651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809710" y="3566904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238769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667828" y="3566904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096887" y="3566904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525946" y="3566904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380651" y="4003806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809710" y="4003806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8238769" y="4003806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667828" y="4003806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9096887" y="4003806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525946" y="4003806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7380651" y="4426384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8238769" y="4426384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096887" y="4426384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525946" y="4426384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809710" y="4426384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667828" y="4426384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7380651" y="484896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8238769" y="484896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96887" y="4848962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525946" y="484896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7809710" y="484896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8667828" y="484896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809710" y="5271540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667828" y="5271540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9096887" y="5271540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9525946" y="5271540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8238769" y="5271540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7380651" y="5271540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7809710" y="5694118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8667828" y="5694118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9096887" y="5694118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525946" y="5694118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8238769" y="5694118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380651" y="5694118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361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図 112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7877155" y="4067878"/>
            <a:ext cx="1502475" cy="1502475"/>
          </a:xfrm>
          <a:prstGeom prst="rect">
            <a:avLst/>
          </a:prstGeom>
        </p:spPr>
      </p:pic>
      <p:pic>
        <p:nvPicPr>
          <p:cNvPr id="132" name="図 13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572892" y="4743450"/>
            <a:ext cx="1262283" cy="1275604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773042" y="4743450"/>
            <a:ext cx="1262283" cy="1275604"/>
          </a:xfrm>
          <a:prstGeom prst="rect">
            <a:avLst/>
          </a:prstGeom>
        </p:spPr>
      </p:pic>
      <p:pic>
        <p:nvPicPr>
          <p:cNvPr id="134" name="図 13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572892" y="3543300"/>
            <a:ext cx="1262283" cy="1275604"/>
          </a:xfrm>
          <a:prstGeom prst="rect">
            <a:avLst/>
          </a:prstGeom>
        </p:spPr>
      </p:pic>
      <p:pic>
        <p:nvPicPr>
          <p:cNvPr id="135" name="図 13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773042" y="3543300"/>
            <a:ext cx="1262283" cy="127560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2088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任意の変換について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誤</a:t>
            </a:r>
            <a:r>
              <a:rPr lang="ja-JP" altLang="en-US" sz="2400" dirty="0"/>
              <a:t>）</a:t>
            </a:r>
            <a:r>
              <a:rPr lang="ja-JP" altLang="en-US" sz="2400" dirty="0" smtClean="0"/>
              <a:t>変換元画像の各画素の行き先を計算する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正）変換先の各画素に逆変換を掛け，元画像を参照する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1600" dirty="0" smtClean="0"/>
              <a:t>※ X</a:t>
            </a:r>
            <a:r>
              <a:rPr lang="ja-JP" altLang="en-US" sz="1600" dirty="0" smtClean="0"/>
              <a:t>軸方向に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倍のような変換をすると逆変換が存在しないので注意</a:t>
            </a:r>
            <a:endParaRPr kumimoji="1" lang="en-US" altLang="ja-JP" sz="1600" dirty="0" smtClean="0"/>
          </a:p>
        </p:txBody>
      </p:sp>
      <p:cxnSp>
        <p:nvCxnSpPr>
          <p:cNvPr id="114" name="直線矢印コネクタ 113"/>
          <p:cNvCxnSpPr/>
          <p:nvPr/>
        </p:nvCxnSpPr>
        <p:spPr>
          <a:xfrm>
            <a:off x="2072513" y="5952025"/>
            <a:ext cx="237487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2636452" y="352859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/>
              <p:cNvSpPr/>
              <p:nvPr/>
            </p:nvSpPr>
            <p:spPr>
              <a:xfrm>
                <a:off x="4187812" y="5837352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16" name="正方形/長方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12" y="5837352"/>
                <a:ext cx="394002" cy="4404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正方形/長方形 116"/>
              <p:cNvSpPr/>
              <p:nvPr/>
            </p:nvSpPr>
            <p:spPr>
              <a:xfrm>
                <a:off x="2183289" y="326627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17" name="正方形/長方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89" y="3266277"/>
                <a:ext cx="588675" cy="6512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図 117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62" y="4425114"/>
            <a:ext cx="1502475" cy="1502475"/>
          </a:xfrm>
          <a:prstGeom prst="rect">
            <a:avLst/>
          </a:prstGeom>
        </p:spPr>
      </p:pic>
      <p:sp>
        <p:nvSpPr>
          <p:cNvPr id="122" name="正方形/長方形 121"/>
          <p:cNvSpPr/>
          <p:nvPr/>
        </p:nvSpPr>
        <p:spPr>
          <a:xfrm>
            <a:off x="2876954" y="6031262"/>
            <a:ext cx="1091793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ja-JP" altLang="en-US" dirty="0"/>
          </a:p>
        </p:txBody>
      </p:sp>
      <p:cxnSp>
        <p:nvCxnSpPr>
          <p:cNvPr id="123" name="直線矢印コネクタ 122"/>
          <p:cNvCxnSpPr/>
          <p:nvPr/>
        </p:nvCxnSpPr>
        <p:spPr>
          <a:xfrm>
            <a:off x="7424348" y="5952025"/>
            <a:ext cx="252573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/>
          <p:nvPr/>
        </p:nvCxnSpPr>
        <p:spPr>
          <a:xfrm flipV="1">
            <a:off x="7624782" y="352859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正方形/長方形 124"/>
              <p:cNvSpPr/>
              <p:nvPr/>
            </p:nvSpPr>
            <p:spPr>
              <a:xfrm>
                <a:off x="9616773" y="5825497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25" name="正方形/長方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773" y="5825497"/>
                <a:ext cx="394002" cy="44041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正方形/長方形 125"/>
              <p:cNvSpPr/>
              <p:nvPr/>
            </p:nvSpPr>
            <p:spPr>
              <a:xfrm>
                <a:off x="7152496" y="326627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26" name="正方形/長方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496" y="3266277"/>
                <a:ext cx="588675" cy="6512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/>
          <p:cNvSpPr/>
          <p:nvPr/>
        </p:nvSpPr>
        <p:spPr>
          <a:xfrm>
            <a:off x="7630283" y="5995131"/>
            <a:ext cx="1666422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変換後画像</a:t>
            </a:r>
            <a:endParaRPr lang="ja-JP" altLang="en-US" dirty="0"/>
          </a:p>
        </p:txBody>
      </p:sp>
      <p:sp>
        <p:nvSpPr>
          <p:cNvPr id="4" name="右矢印 3"/>
          <p:cNvSpPr/>
          <p:nvPr/>
        </p:nvSpPr>
        <p:spPr>
          <a:xfrm>
            <a:off x="5248275" y="5495925"/>
            <a:ext cx="120967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5550057" y="5158859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ja-JP" altLang="en-US" sz="3200" b="1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057" y="5158859"/>
                <a:ext cx="55656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グループ化 20"/>
          <p:cNvGrpSpPr/>
          <p:nvPr/>
        </p:nvGrpSpPr>
        <p:grpSpPr>
          <a:xfrm>
            <a:off x="3674869" y="3768209"/>
            <a:ext cx="5654986" cy="1451490"/>
            <a:chOff x="3674869" y="3768209"/>
            <a:chExt cx="5654986" cy="1451490"/>
          </a:xfrm>
        </p:grpSpPr>
        <p:sp>
          <p:nvSpPr>
            <p:cNvPr id="136" name="正方形/長方形 135"/>
            <p:cNvSpPr/>
            <p:nvPr/>
          </p:nvSpPr>
          <p:spPr>
            <a:xfrm>
              <a:off x="8823132" y="4588154"/>
              <a:ext cx="166088" cy="1660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正方形/長方形 136"/>
                <p:cNvSpPr/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37" name="正方形/長方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正方形/長方形 138"/>
            <p:cNvSpPr/>
            <p:nvPr/>
          </p:nvSpPr>
          <p:spPr>
            <a:xfrm>
              <a:off x="3674869" y="5114410"/>
              <a:ext cx="105289" cy="105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正方形/長方形 139"/>
                <p:cNvSpPr/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40" name="正方形/長方形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フリーフォーム 21"/>
          <p:cNvSpPr/>
          <p:nvPr/>
        </p:nvSpPr>
        <p:spPr>
          <a:xfrm>
            <a:off x="3724275" y="4138728"/>
            <a:ext cx="5172075" cy="1028585"/>
          </a:xfrm>
          <a:custGeom>
            <a:avLst/>
            <a:gdLst>
              <a:gd name="connsiteX0" fmla="*/ 5172075 w 5172075"/>
              <a:gd name="connsiteY0" fmla="*/ 528522 h 1028585"/>
              <a:gd name="connsiteX1" fmla="*/ 3381375 w 5172075"/>
              <a:gd name="connsiteY1" fmla="*/ 14172 h 1028585"/>
              <a:gd name="connsiteX2" fmla="*/ 0 w 5172075"/>
              <a:gd name="connsiteY2" fmla="*/ 1028585 h 102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075" h="1028585">
                <a:moveTo>
                  <a:pt x="5172075" y="528522"/>
                </a:moveTo>
                <a:cubicBezTo>
                  <a:pt x="4707731" y="229675"/>
                  <a:pt x="4243387" y="-69172"/>
                  <a:pt x="3381375" y="14172"/>
                </a:cubicBezTo>
                <a:cubicBezTo>
                  <a:pt x="2519362" y="97516"/>
                  <a:pt x="1259681" y="563050"/>
                  <a:pt x="0" y="1028585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744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975446"/>
            <a:ext cx="11473211" cy="733270"/>
          </a:xfrm>
        </p:spPr>
        <p:txBody>
          <a:bodyPr/>
          <a:lstStyle/>
          <a:p>
            <a:pPr algn="r"/>
            <a:r>
              <a:rPr kumimoji="1" lang="ja-JP" altLang="en-US" b="1" dirty="0" smtClean="0"/>
              <a:t>画像の補間</a:t>
            </a:r>
            <a:endParaRPr kumimoji="1" lang="ja-JP" altLang="en-US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990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なぜ画像補間が必要か？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5169408"/>
            <a:ext cx="11473211" cy="1389500"/>
          </a:xfrm>
        </p:spPr>
        <p:txBody>
          <a:bodyPr/>
          <a:lstStyle/>
          <a:p>
            <a:r>
              <a:rPr kumimoji="1" lang="ja-JP" altLang="en-US" dirty="0" smtClean="0"/>
              <a:t>画像変換時には、逆変換を計算し元画像の画素を参照する</a:t>
            </a:r>
            <a:endParaRPr kumimoji="1" lang="en-US" altLang="ja-JP" dirty="0" smtClean="0"/>
          </a:p>
          <a:p>
            <a:r>
              <a:rPr lang="ja-JP" altLang="en-US" dirty="0" smtClean="0"/>
              <a:t>参照</a:t>
            </a:r>
            <a:r>
              <a:rPr lang="ja-JP" altLang="en-US" dirty="0"/>
              <a:t>先</a:t>
            </a:r>
            <a:r>
              <a:rPr lang="ja-JP" altLang="en-US" dirty="0" smtClean="0"/>
              <a:t>を拡大してみると</a:t>
            </a:r>
            <a:r>
              <a:rPr lang="ja-JP" altLang="en-US" dirty="0" err="1" smtClean="0"/>
              <a:t>。。。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7925923" y="2056198"/>
            <a:ext cx="1502475" cy="15024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621660" y="2731770"/>
            <a:ext cx="1262283" cy="12756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821810" y="2731770"/>
            <a:ext cx="1262283" cy="12756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7621660" y="1531620"/>
            <a:ext cx="1262283" cy="12756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790" r="23294"/>
          <a:stretch/>
        </p:blipFill>
        <p:spPr>
          <a:xfrm>
            <a:off x="8821810" y="1531620"/>
            <a:ext cx="1262283" cy="1275604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2121281" y="3940345"/>
            <a:ext cx="237487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2685220" y="151691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4236580" y="3825672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580" y="3825672"/>
                <a:ext cx="394002" cy="4404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2232057" y="125459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57" y="1254597"/>
                <a:ext cx="588675" cy="6512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30" y="2413434"/>
            <a:ext cx="1502475" cy="150247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2925722" y="4019582"/>
            <a:ext cx="1091793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ja-JP" altLang="en-US" dirty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7473116" y="3940345"/>
            <a:ext cx="252573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7673550" y="1516911"/>
            <a:ext cx="0" cy="256393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9665541" y="3813817"/>
                <a:ext cx="394002" cy="440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541" y="3813817"/>
                <a:ext cx="394002" cy="4404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7201264" y="1254597"/>
                <a:ext cx="588675" cy="651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264" y="1254597"/>
                <a:ext cx="588675" cy="6512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7679051" y="3983451"/>
            <a:ext cx="1666422" cy="459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変換後画像</a:t>
            </a:r>
            <a:endParaRPr lang="ja-JP" altLang="en-US" dirty="0"/>
          </a:p>
        </p:txBody>
      </p:sp>
      <p:sp>
        <p:nvSpPr>
          <p:cNvPr id="20" name="右矢印 19"/>
          <p:cNvSpPr/>
          <p:nvPr/>
        </p:nvSpPr>
        <p:spPr>
          <a:xfrm>
            <a:off x="5297043" y="3484245"/>
            <a:ext cx="120967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5598825" y="3147179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ja-JP" altLang="en-US" sz="3200" b="1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825" y="3147179"/>
                <a:ext cx="556563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3723637" y="1756529"/>
            <a:ext cx="5654986" cy="1451490"/>
            <a:chOff x="3674869" y="3768209"/>
            <a:chExt cx="5654986" cy="1451490"/>
          </a:xfrm>
        </p:grpSpPr>
        <p:sp>
          <p:nvSpPr>
            <p:cNvPr id="23" name="正方形/長方形 22"/>
            <p:cNvSpPr/>
            <p:nvPr/>
          </p:nvSpPr>
          <p:spPr>
            <a:xfrm>
              <a:off x="8823132" y="4588154"/>
              <a:ext cx="166088" cy="1660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37" name="正方形/長方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4282" y="4120634"/>
                  <a:ext cx="455573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正方形/長方形 24"/>
            <p:cNvSpPr/>
            <p:nvPr/>
          </p:nvSpPr>
          <p:spPr>
            <a:xfrm>
              <a:off x="3674869" y="5114410"/>
              <a:ext cx="105289" cy="105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ja-JP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ja-JP" altLang="en-US" sz="2800" b="1" dirty="0"/>
                </a:p>
              </p:txBody>
            </p:sp>
          </mc:Choice>
          <mc:Fallback xmlns="">
            <p:sp>
              <p:nvSpPr>
                <p:cNvPr id="140" name="正方形/長方形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257" y="3768209"/>
                  <a:ext cx="1048813" cy="5329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フリーフォーム 26"/>
          <p:cNvSpPr/>
          <p:nvPr/>
        </p:nvSpPr>
        <p:spPr>
          <a:xfrm>
            <a:off x="3773043" y="2127048"/>
            <a:ext cx="5172075" cy="1028585"/>
          </a:xfrm>
          <a:custGeom>
            <a:avLst/>
            <a:gdLst>
              <a:gd name="connsiteX0" fmla="*/ 5172075 w 5172075"/>
              <a:gd name="connsiteY0" fmla="*/ 528522 h 1028585"/>
              <a:gd name="connsiteX1" fmla="*/ 3381375 w 5172075"/>
              <a:gd name="connsiteY1" fmla="*/ 14172 h 1028585"/>
              <a:gd name="connsiteX2" fmla="*/ 0 w 5172075"/>
              <a:gd name="connsiteY2" fmla="*/ 1028585 h 102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075" h="1028585">
                <a:moveTo>
                  <a:pt x="5172075" y="528522"/>
                </a:moveTo>
                <a:cubicBezTo>
                  <a:pt x="4707731" y="229675"/>
                  <a:pt x="4243387" y="-69172"/>
                  <a:pt x="3381375" y="14172"/>
                </a:cubicBezTo>
                <a:cubicBezTo>
                  <a:pt x="2519362" y="97516"/>
                  <a:pt x="1259681" y="563050"/>
                  <a:pt x="0" y="1028585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83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t="-1" r="29843" b="28669"/>
          <a:stretch/>
        </p:blipFill>
        <p:spPr>
          <a:xfrm>
            <a:off x="1367287" y="1716501"/>
            <a:ext cx="3036924" cy="30877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2442" y="283483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なぜ画像補間が必要か？</a:t>
            </a:r>
            <a:endParaRPr kumimoji="1" lang="ja-JP" altLang="en-US" sz="36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1654584" y="3242554"/>
            <a:ext cx="2522320" cy="74687"/>
            <a:chOff x="5728727" y="3160638"/>
            <a:chExt cx="2522320" cy="74687"/>
          </a:xfrm>
        </p:grpSpPr>
        <p:sp>
          <p:nvSpPr>
            <p:cNvPr id="13" name="円/楕円 12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1654584" y="3863489"/>
            <a:ext cx="2522320" cy="74687"/>
            <a:chOff x="5728727" y="3160638"/>
            <a:chExt cx="2522320" cy="74687"/>
          </a:xfrm>
        </p:grpSpPr>
        <p:sp>
          <p:nvSpPr>
            <p:cNvPr id="23" name="円/楕円 22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1654584" y="4484424"/>
            <a:ext cx="2522320" cy="74687"/>
            <a:chOff x="5728727" y="3160638"/>
            <a:chExt cx="2522320" cy="74687"/>
          </a:xfrm>
        </p:grpSpPr>
        <p:sp>
          <p:nvSpPr>
            <p:cNvPr id="29" name="円/楕円 28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1654584" y="2000686"/>
            <a:ext cx="2522320" cy="74687"/>
            <a:chOff x="5728727" y="3160638"/>
            <a:chExt cx="2522320" cy="74687"/>
          </a:xfrm>
        </p:grpSpPr>
        <p:sp>
          <p:nvSpPr>
            <p:cNvPr id="35" name="円/楕円 34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/>
          <p:cNvGrpSpPr/>
          <p:nvPr/>
        </p:nvGrpSpPr>
        <p:grpSpPr>
          <a:xfrm>
            <a:off x="1654584" y="2621620"/>
            <a:ext cx="2522320" cy="74687"/>
            <a:chOff x="5728727" y="3160638"/>
            <a:chExt cx="2522320" cy="74687"/>
          </a:xfrm>
        </p:grpSpPr>
        <p:sp>
          <p:nvSpPr>
            <p:cNvPr id="42" name="円/楕円 41"/>
            <p:cNvSpPr/>
            <p:nvPr/>
          </p:nvSpPr>
          <p:spPr>
            <a:xfrm>
              <a:off x="695081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7563585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8176360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6341502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5728727" y="3160638"/>
              <a:ext cx="74687" cy="746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円/楕円 53"/>
          <p:cNvSpPr/>
          <p:nvPr/>
        </p:nvSpPr>
        <p:spPr>
          <a:xfrm>
            <a:off x="3033398" y="3057538"/>
            <a:ext cx="113414" cy="1134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3116983" y="1177053"/>
            <a:ext cx="1706750" cy="1898158"/>
          </a:xfrm>
          <a:custGeom>
            <a:avLst/>
            <a:gdLst>
              <a:gd name="connsiteX0" fmla="*/ 5172075 w 5172075"/>
              <a:gd name="connsiteY0" fmla="*/ 528522 h 1028585"/>
              <a:gd name="connsiteX1" fmla="*/ 3381375 w 5172075"/>
              <a:gd name="connsiteY1" fmla="*/ 14172 h 1028585"/>
              <a:gd name="connsiteX2" fmla="*/ 0 w 5172075"/>
              <a:gd name="connsiteY2" fmla="*/ 1028585 h 1028585"/>
              <a:gd name="connsiteX0" fmla="*/ 3381375 w 3381375"/>
              <a:gd name="connsiteY0" fmla="*/ 0 h 1014413"/>
              <a:gd name="connsiteX1" fmla="*/ 0 w 3381375"/>
              <a:gd name="connsiteY1" fmla="*/ 1014413 h 1014413"/>
              <a:gd name="connsiteX0" fmla="*/ 2055850 w 2055850"/>
              <a:gd name="connsiteY0" fmla="*/ 0 h 596199"/>
              <a:gd name="connsiteX1" fmla="*/ 0 w 2055850"/>
              <a:gd name="connsiteY1" fmla="*/ 596199 h 596199"/>
              <a:gd name="connsiteX0" fmla="*/ 2055850 w 2055850"/>
              <a:gd name="connsiteY0" fmla="*/ 46061 h 642260"/>
              <a:gd name="connsiteX1" fmla="*/ 0 w 2055850"/>
              <a:gd name="connsiteY1" fmla="*/ 642260 h 642260"/>
              <a:gd name="connsiteX0" fmla="*/ 1474604 w 1474604"/>
              <a:gd name="connsiteY0" fmla="*/ 22018 h 1121491"/>
              <a:gd name="connsiteX1" fmla="*/ 0 w 1474604"/>
              <a:gd name="connsiteY1" fmla="*/ 1121491 h 1121491"/>
              <a:gd name="connsiteX0" fmla="*/ 1474604 w 1474604"/>
              <a:gd name="connsiteY0" fmla="*/ 25308 h 1124781"/>
              <a:gd name="connsiteX1" fmla="*/ 0 w 1474604"/>
              <a:gd name="connsiteY1" fmla="*/ 1124781 h 1124781"/>
              <a:gd name="connsiteX0" fmla="*/ 1269042 w 1269042"/>
              <a:gd name="connsiteY0" fmla="*/ 18350 h 1429712"/>
              <a:gd name="connsiteX1" fmla="*/ 0 w 1269042"/>
              <a:gd name="connsiteY1" fmla="*/ 1429712 h 1429712"/>
              <a:gd name="connsiteX0" fmla="*/ 1269042 w 1269042"/>
              <a:gd name="connsiteY0" fmla="*/ 0 h 1411362"/>
              <a:gd name="connsiteX1" fmla="*/ 0 w 1269042"/>
              <a:gd name="connsiteY1" fmla="*/ 1411362 h 1411362"/>
              <a:gd name="connsiteX0" fmla="*/ 1269042 w 1269042"/>
              <a:gd name="connsiteY0" fmla="*/ 0 h 1411362"/>
              <a:gd name="connsiteX1" fmla="*/ 0 w 1269042"/>
              <a:gd name="connsiteY1" fmla="*/ 1411362 h 141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9042" h="1411362">
                <a:moveTo>
                  <a:pt x="1269042" y="0"/>
                </a:moveTo>
                <a:cubicBezTo>
                  <a:pt x="577151" y="182581"/>
                  <a:pt x="231868" y="697734"/>
                  <a:pt x="0" y="1411362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40624" y="1995322"/>
            <a:ext cx="5850020" cy="37363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 smtClean="0"/>
              <a:t>赤点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サンプリングしたい場所</a:t>
            </a:r>
            <a:endParaRPr kumimoji="1" lang="en-US" altLang="ja-JP" dirty="0" smtClean="0"/>
          </a:p>
          <a:p>
            <a:pPr>
              <a:lnSpc>
                <a:spcPct val="100000"/>
              </a:lnSpc>
            </a:pPr>
            <a:r>
              <a:rPr lang="ja-JP" altLang="en-US" dirty="0" smtClean="0"/>
              <a:t>青点</a:t>
            </a:r>
            <a:r>
              <a:rPr lang="en-US" altLang="ja-JP" dirty="0" smtClean="0"/>
              <a:t>: </a:t>
            </a:r>
            <a:r>
              <a:rPr lang="ja-JP" altLang="en-US" dirty="0" smtClean="0"/>
              <a:t>画素値が存在する場所</a:t>
            </a:r>
            <a:endParaRPr lang="en-US" altLang="ja-JP" dirty="0" smtClean="0"/>
          </a:p>
          <a:p>
            <a:pPr>
              <a:lnSpc>
                <a:spcPct val="100000"/>
              </a:lnSpc>
            </a:pPr>
            <a:endParaRPr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dirty="0" smtClean="0">
                <a:sym typeface="Wingdings" panose="05000000000000000000" pitchFamily="2" charset="2"/>
              </a:rPr>
              <a:t>赤点</a:t>
            </a:r>
            <a:r>
              <a:rPr lang="ja-JP" altLang="en-US" dirty="0">
                <a:sym typeface="Wingdings" panose="05000000000000000000" pitchFamily="2" charset="2"/>
              </a:rPr>
              <a:t>の場所の画素値は？</a:t>
            </a:r>
            <a:endParaRPr lang="en-US" altLang="ja-JP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ja-JP" altLang="en-US" dirty="0">
                <a:sym typeface="Wingdings" panose="05000000000000000000" pitchFamily="2" charset="2"/>
              </a:rPr>
              <a:t>一番近い画素値を使う</a:t>
            </a:r>
            <a:r>
              <a:rPr lang="en-US" altLang="ja-JP" dirty="0">
                <a:sym typeface="Wingdings" panose="05000000000000000000" pitchFamily="2" charset="2"/>
              </a:rPr>
              <a:t>?</a:t>
            </a:r>
            <a:r>
              <a:rPr lang="ja-JP" altLang="en-US" dirty="0">
                <a:sym typeface="Wingdings" panose="05000000000000000000" pitchFamily="2" charset="2"/>
              </a:rPr>
              <a:t>？</a:t>
            </a:r>
            <a:endParaRPr lang="en-US" altLang="ja-JP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ja-JP" altLang="en-US" dirty="0">
                <a:sym typeface="Wingdings" panose="05000000000000000000" pitchFamily="2" charset="2"/>
              </a:rPr>
              <a:t>近傍画素を混ぜる？？　</a:t>
            </a:r>
            <a:endParaRPr lang="ja-JP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dirty="0" smtClean="0">
                <a:sym typeface="Wingdings" panose="05000000000000000000" pitchFamily="2" charset="2"/>
              </a:rPr>
              <a:t> </a:t>
            </a:r>
            <a:r>
              <a:rPr lang="ja-JP" altLang="en-US" dirty="0" smtClean="0">
                <a:sym typeface="Wingdings" panose="05000000000000000000" pitchFamily="2" charset="2"/>
              </a:rPr>
              <a:t>補間する</a:t>
            </a:r>
            <a:endParaRPr kumimoji="1" lang="ja-JP" altLang="en-US" dirty="0"/>
          </a:p>
        </p:txBody>
      </p:sp>
      <p:sp>
        <p:nvSpPr>
          <p:cNvPr id="57" name="コンテンツ プレースホルダー 2"/>
          <p:cNvSpPr txBox="1">
            <a:spLocks/>
          </p:cNvSpPr>
          <p:nvPr/>
        </p:nvSpPr>
        <p:spPr>
          <a:xfrm>
            <a:off x="5135398" y="4484424"/>
            <a:ext cx="5850020" cy="158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225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補間法（</a:t>
            </a:r>
            <a:r>
              <a:rPr lang="en-US" altLang="ja-JP" sz="3600" dirty="0" smtClean="0"/>
              <a:t>1D</a:t>
            </a:r>
            <a:r>
              <a:rPr lang="ja-JP" altLang="en-US" sz="3600" dirty="0" smtClean="0"/>
              <a:t>）</a:t>
            </a:r>
            <a:endParaRPr kumimoji="1" lang="ja-JP" altLang="en-US" sz="36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592858" y="1181606"/>
            <a:ext cx="3568701" cy="2756820"/>
            <a:chOff x="515257" y="2099214"/>
            <a:chExt cx="3568701" cy="2756820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9" name="直線矢印コネクタ 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テキスト ボックス 16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sp>
        <p:nvSpPr>
          <p:cNvPr id="23" name="円/楕円 22"/>
          <p:cNvSpPr/>
          <p:nvPr/>
        </p:nvSpPr>
        <p:spPr>
          <a:xfrm>
            <a:off x="1168257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1807738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2447215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3086696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3723343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0614" y="4435644"/>
                <a:ext cx="8101321" cy="2285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kumimoji="1"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ja-JP" sz="28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が整数の位置のみに値が存在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en-US" altLang="ja-JP" sz="105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 </a:t>
                </a:r>
                <a:r>
                  <a:rPr lang="en-US" altLang="ja-JP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を補間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した関数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kumimoji="1"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修正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連続関数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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4" y="4435644"/>
                <a:ext cx="8101321" cy="2285241"/>
              </a:xfrm>
              <a:prstGeom prst="rect">
                <a:avLst/>
              </a:prstGeom>
              <a:blipFill rotWithShape="0">
                <a:blip r:embed="rId2"/>
                <a:stretch>
                  <a:fillRect l="-1505" t="-2400"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/>
              <p:cNvSpPr/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0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410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353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073682" y="3110984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𝑥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2" y="3110984"/>
                <a:ext cx="508088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272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Nearest Neighbor </a:t>
            </a:r>
            <a:endParaRPr kumimoji="1" lang="ja-JP" altLang="en-US" sz="36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592858" y="1181606"/>
            <a:ext cx="3568701" cy="2756820"/>
            <a:chOff x="515257" y="2099214"/>
            <a:chExt cx="3568701" cy="2756820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9" name="直線矢印コネクタ 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テキスト ボックス 16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278429" y="1181606"/>
            <a:ext cx="3568701" cy="2756820"/>
            <a:chOff x="515257" y="2099214"/>
            <a:chExt cx="3568701" cy="275682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グループ化 31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38" name="直線矢印コネクタ 37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テキスト ボックス 32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sp>
        <p:nvSpPr>
          <p:cNvPr id="43" name="円/楕円 42"/>
          <p:cNvSpPr/>
          <p:nvPr/>
        </p:nvSpPr>
        <p:spPr>
          <a:xfrm>
            <a:off x="6853828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7493309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8132786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8772267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9408914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1" name="グループ化 60"/>
          <p:cNvGrpSpPr/>
          <p:nvPr/>
        </p:nvGrpSpPr>
        <p:grpSpPr>
          <a:xfrm>
            <a:off x="6278429" y="1899709"/>
            <a:ext cx="3501234" cy="833967"/>
            <a:chOff x="6278429" y="1899709"/>
            <a:chExt cx="3501234" cy="833967"/>
          </a:xfrm>
        </p:grpSpPr>
        <p:cxnSp>
          <p:nvCxnSpPr>
            <p:cNvPr id="5" name="直線コネクタ 4"/>
            <p:cNvCxnSpPr/>
            <p:nvPr/>
          </p:nvCxnSpPr>
          <p:spPr>
            <a:xfrm flipH="1">
              <a:off x="6278429" y="2733675"/>
              <a:ext cx="96374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241746" y="2466975"/>
              <a:ext cx="65193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884880" y="1899709"/>
              <a:ext cx="6161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/>
            <p:cNvCxnSpPr/>
            <p:nvPr/>
          </p:nvCxnSpPr>
          <p:spPr>
            <a:xfrm flipV="1">
              <a:off x="7241745" y="2466975"/>
              <a:ext cx="0" cy="26670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 flipV="1">
              <a:off x="7893682" y="1899709"/>
              <a:ext cx="0" cy="567267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 flipH="1">
              <a:off x="8497026" y="2099734"/>
              <a:ext cx="66645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8501063" y="1899710"/>
              <a:ext cx="0" cy="200024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9163480" y="2717796"/>
              <a:ext cx="61618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/>
            <p:nvPr/>
          </p:nvCxnSpPr>
          <p:spPr>
            <a:xfrm flipV="1">
              <a:off x="9163480" y="2099735"/>
              <a:ext cx="0" cy="61806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5970751" y="4316144"/>
                <a:ext cx="6385458" cy="2090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最近傍画素の値を使う</a:t>
                </a:r>
                <a:endParaRPr kumimoji="1"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800" b="0" i="0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en-US" altLang="ja-JP" sz="28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r>
                              <a:rPr lang="en-US" altLang="ja-JP" sz="28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𝑥</m:t>
                            </m:r>
                            <m:r>
                              <a:rPr lang="en-US" altLang="ja-JP" sz="28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+0.5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はガウス記号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t</a:t>
                </a:r>
                <a:r>
                  <a:rPr lang="ja-JP" altLang="en-US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を超えない最大の整数</a:t>
                </a:r>
                <a:endPara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751" y="4316144"/>
                <a:ext cx="6385458" cy="2090124"/>
              </a:xfrm>
              <a:prstGeom prst="rect">
                <a:avLst/>
              </a:prstGeom>
              <a:blipFill rotWithShape="0">
                <a:blip r:embed="rId2"/>
                <a:stretch>
                  <a:fillRect l="-1908" t="-29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kumimoji="1"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72" t="-1058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円/楕円 54"/>
          <p:cNvSpPr/>
          <p:nvPr/>
        </p:nvSpPr>
        <p:spPr>
          <a:xfrm>
            <a:off x="1168257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1807738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2447215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086696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3723343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410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353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22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Linear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Interpolation</a:t>
            </a:r>
            <a:endParaRPr kumimoji="1" lang="ja-JP" altLang="en-US" sz="36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592858" y="1181606"/>
            <a:ext cx="3568701" cy="2756820"/>
            <a:chOff x="515257" y="2099214"/>
            <a:chExt cx="3568701" cy="2756820"/>
          </a:xfrm>
        </p:grpSpPr>
        <p:cxnSp>
          <p:nvCxnSpPr>
            <p:cNvPr id="4" name="直線矢印コネクタ 3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グループ化 15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9" name="直線矢印コネクタ 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テキスト ボックス 16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578802" y="1181606"/>
            <a:ext cx="3568701" cy="2756820"/>
            <a:chOff x="515257" y="2099214"/>
            <a:chExt cx="3568701" cy="275682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515257" y="4377956"/>
              <a:ext cx="35687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グループ化 31"/>
            <p:cNvGrpSpPr/>
            <p:nvPr/>
          </p:nvGrpSpPr>
          <p:grpSpPr>
            <a:xfrm>
              <a:off x="1156154" y="2370666"/>
              <a:ext cx="2552246" cy="2023703"/>
              <a:chOff x="992869" y="3730171"/>
              <a:chExt cx="1910444" cy="858242"/>
            </a:xfrm>
          </p:grpSpPr>
          <p:cxnSp>
            <p:nvCxnSpPr>
              <p:cNvPr id="38" name="直線矢印コネクタ 37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 flipV="1">
                <a:off x="2903313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テキスト ボックス 32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534229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5</a:t>
              </a:r>
              <a:endParaRPr kumimoji="1" lang="ja-JP" altLang="en-US" sz="2400" dirty="0"/>
            </a:p>
          </p:txBody>
        </p:sp>
      </p:grpSp>
      <p:sp>
        <p:nvSpPr>
          <p:cNvPr id="43" name="円/楕円 42"/>
          <p:cNvSpPr/>
          <p:nvPr/>
        </p:nvSpPr>
        <p:spPr>
          <a:xfrm>
            <a:off x="7154201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7790896" y="2400655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8435999" y="1830025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9072640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9706030" y="2650346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7131732" y="4202121"/>
                <a:ext cx="6385458" cy="3112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kumimoji="1"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前後２画素</a:t>
                </a:r>
                <a:r>
                  <a:rPr kumimoji="1"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を線形に補間する</a:t>
                </a:r>
                <a:endPara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400" b="0" i="0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d>
                      <m:d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1−</m:t>
                        </m:r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𝑎</m:t>
                            </m:r>
                          </m:sub>
                        </m:sSub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sSub>
                      <m:sSub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𝑎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 </m:t>
                    </m:r>
                  </m:oMath>
                </a14:m>
                <a:r>
                  <a:rPr lang="en-US" altLang="ja-JP" sz="2400" b="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𝑏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+1</m:t>
                    </m:r>
                    <m: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 </m:t>
                    </m:r>
                  </m:oMath>
                </a14:m>
                <a:r>
                  <a:rPr lang="en-US" altLang="ja-JP" sz="2400" b="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ja-JP" sz="24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kumimoji="1"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32" y="4202121"/>
                <a:ext cx="6385458" cy="3112327"/>
              </a:xfrm>
              <a:prstGeom prst="rect">
                <a:avLst/>
              </a:prstGeom>
              <a:blipFill rotWithShape="0">
                <a:blip r:embed="rId2"/>
                <a:stretch>
                  <a:fillRect l="-1528" t="-15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コネクタ 53"/>
          <p:cNvCxnSpPr/>
          <p:nvPr/>
        </p:nvCxnSpPr>
        <p:spPr>
          <a:xfrm flipH="1">
            <a:off x="7212270" y="2464908"/>
            <a:ext cx="647927" cy="26946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 flipH="1">
            <a:off x="7847894" y="1886752"/>
            <a:ext cx="666568" cy="58494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H="1" flipV="1">
            <a:off x="8495821" y="1897508"/>
            <a:ext cx="638062" cy="20452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H="1" flipV="1">
            <a:off x="9125172" y="2099861"/>
            <a:ext cx="644336" cy="6179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4859607" y="6097142"/>
            <a:ext cx="20110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5174763" y="4223678"/>
            <a:ext cx="0" cy="202370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6365610" y="4223678"/>
            <a:ext cx="0" cy="2023703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5709220" y="6132026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𝑥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220" y="6132026"/>
                <a:ext cx="42639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矢印コネクタ 73"/>
          <p:cNvCxnSpPr/>
          <p:nvPr/>
        </p:nvCxnSpPr>
        <p:spPr>
          <a:xfrm flipV="1">
            <a:off x="5940886" y="4902001"/>
            <a:ext cx="0" cy="134538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4938753" y="6132026"/>
                <a:ext cx="573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53" y="6132026"/>
                <a:ext cx="57336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正方形/長方形 77"/>
              <p:cNvSpPr/>
              <p:nvPr/>
            </p:nvSpPr>
            <p:spPr>
              <a:xfrm>
                <a:off x="6184688" y="6132026"/>
                <a:ext cx="573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8" name="正方形/長方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688" y="6132026"/>
                <a:ext cx="573362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4754656" y="5273650"/>
                <a:ext cx="803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656" y="5273650"/>
                <a:ext cx="80316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正方形/長方形 79"/>
              <p:cNvSpPr/>
              <p:nvPr/>
            </p:nvSpPr>
            <p:spPr>
              <a:xfrm>
                <a:off x="5964024" y="4657798"/>
                <a:ext cx="803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0" name="正方形/長方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24" y="4657798"/>
                <a:ext cx="80316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円/楕円 80"/>
          <p:cNvSpPr/>
          <p:nvPr/>
        </p:nvSpPr>
        <p:spPr>
          <a:xfrm>
            <a:off x="5107807" y="5217784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>
            <a:off x="6302948" y="458791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直線矢印コネクタ 83"/>
          <p:cNvCxnSpPr/>
          <p:nvPr/>
        </p:nvCxnSpPr>
        <p:spPr>
          <a:xfrm flipH="1" flipV="1">
            <a:off x="5170468" y="5922631"/>
            <a:ext cx="770418" cy="749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正方形/長方形 87"/>
              <p:cNvSpPr/>
              <p:nvPr/>
            </p:nvSpPr>
            <p:spPr>
              <a:xfrm>
                <a:off x="5383987" y="556610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𝑡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8" name="正方形/長方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987" y="5566102"/>
                <a:ext cx="382925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円/楕円 85"/>
          <p:cNvSpPr/>
          <p:nvPr/>
        </p:nvSpPr>
        <p:spPr>
          <a:xfrm>
            <a:off x="1168257" y="2671713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>
            <a:off x="1807738" y="2402247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2447215" y="18339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3086696" y="2037122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3723343" y="2655361"/>
            <a:ext cx="125323" cy="12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正方形/長方形 91"/>
              <p:cNvSpPr/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2" name="正方形/長方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0" y="2208014"/>
                <a:ext cx="51090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正方形/長方形 92"/>
              <p:cNvSpPr/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3" name="正方形/長方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28" y="1950839"/>
                <a:ext cx="518026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正方形/長方形 93"/>
              <p:cNvSpPr/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4" name="正方形/長方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3" y="1393626"/>
                <a:ext cx="518026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正方形/長方形 94"/>
              <p:cNvSpPr/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5" name="正方形/長方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90" y="1641276"/>
                <a:ext cx="50603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410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正方形/長方形 95"/>
              <p:cNvSpPr/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6" name="正方形/長方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453" y="2241351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53" b="-18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/>
              <p:cNvSpPr txBox="1"/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kumimoji="1"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kumimoji="1"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8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7" name="テキスト ボックス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5" y="4435644"/>
                <a:ext cx="3965186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072" t="-1058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21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/>
              <a:t>デジタル</a:t>
            </a:r>
            <a:r>
              <a:rPr lang="ja-JP" altLang="en-US" sz="3600" b="1" dirty="0"/>
              <a:t>メディア</a:t>
            </a:r>
            <a:r>
              <a:rPr lang="ja-JP" altLang="en-US" sz="3600" b="1" dirty="0" smtClean="0"/>
              <a:t>処理</a:t>
            </a:r>
            <a:r>
              <a:rPr lang="en-US" altLang="ja-JP" sz="3600" b="1" dirty="0" smtClean="0"/>
              <a:t>1</a:t>
            </a:r>
            <a:r>
              <a:rPr lang="ja-JP" altLang="en-US" sz="3600" b="1" dirty="0" err="1" smtClean="0"/>
              <a:t>、</a:t>
            </a:r>
            <a:r>
              <a:rPr lang="en-US" altLang="ja-JP" sz="3600" b="1" dirty="0" smtClean="0"/>
              <a:t>2017</a:t>
            </a:r>
            <a:r>
              <a:rPr lang="ja-JP" altLang="en-US" sz="3600" b="1" dirty="0" smtClean="0"/>
              <a:t>（後期）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09/26	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イントロダクション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1 : 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デジタル画像とは，量子化と標本化，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Dynamic </a:t>
            </a: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Range</a:t>
            </a:r>
            <a:endParaRPr lang="ja-JP" alt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10/03	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イントロダクション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2 : 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デジタルカメラ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，人間の視覚，表色系</a:t>
            </a:r>
            <a:endParaRPr lang="ja-JP" alt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10/10	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フィルタ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処理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1 : 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10/17	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フィルタ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処理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2 : 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非線形フィルタ，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ハーフトーニング</a:t>
            </a:r>
            <a:endParaRPr lang="en-US" altLang="ja-JP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10/24	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フィルタ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処理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3 : 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離散フーリエ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変換と周波数フィルタリング</a:t>
            </a:r>
            <a:endParaRPr lang="en-US" altLang="ja-JP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chemeClr val="bg1">
                    <a:lumMod val="85000"/>
                  </a:schemeClr>
                </a:solidFill>
              </a:rPr>
              <a:t>11/07	</a:t>
            </a:r>
            <a:r>
              <a:rPr lang="ja-JP" altLang="en-US" sz="1800" b="1" dirty="0">
                <a:solidFill>
                  <a:schemeClr val="bg1">
                    <a:lumMod val="85000"/>
                  </a:schemeClr>
                </a:solidFill>
              </a:rPr>
              <a:t>前半のまとめと中間</a:t>
            </a:r>
            <a:r>
              <a:rPr lang="ja-JP" altLang="en-US" sz="1800" b="1" dirty="0" smtClean="0">
                <a:solidFill>
                  <a:schemeClr val="bg1">
                    <a:lumMod val="85000"/>
                  </a:schemeClr>
                </a:solidFill>
              </a:rPr>
              <a:t>試験</a:t>
            </a:r>
            <a:endParaRPr lang="en-US" altLang="ja-JP" sz="18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11/14</a:t>
            </a:r>
            <a:r>
              <a:rPr lang="en-US" altLang="ja-JP" sz="1800" b="1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画像処理演習 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: python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入門　</a:t>
            </a: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演習室</a:t>
            </a: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ja-JP" sz="18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11/21	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画像処理演習 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フィルタ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処理 </a:t>
            </a: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演習室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ja-JP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11/28	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画像処理演習 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フィルタ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処理 </a:t>
            </a: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演習室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ja-JP" sz="18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12/05	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画像処理演習 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フィルタ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処理</a:t>
            </a: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演習室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ja-JP" altLang="en-US" sz="18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12/12	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画像の幾何変換１ </a:t>
            </a:r>
            <a:r>
              <a:rPr lang="en-US" altLang="ja-JP" sz="18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ja-JP" altLang="en-US" sz="1800" dirty="0">
                <a:solidFill>
                  <a:schemeClr val="bg1">
                    <a:lumMod val="85000"/>
                  </a:schemeClr>
                </a:solidFill>
              </a:rPr>
              <a:t>アファイン</a:t>
            </a:r>
            <a:r>
              <a:rPr lang="ja-JP" altLang="en-US" sz="1800" dirty="0" smtClean="0">
                <a:solidFill>
                  <a:schemeClr val="bg1">
                    <a:lumMod val="85000"/>
                  </a:schemeClr>
                </a:solidFill>
              </a:rPr>
              <a:t>変換</a:t>
            </a:r>
            <a:r>
              <a:rPr lang="en-US" altLang="ja-JP" sz="1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12/19	</a:t>
            </a:r>
            <a:r>
              <a:rPr lang="ja-JP" altLang="en-US" sz="1800" dirty="0"/>
              <a:t>画像の幾何変換２ </a:t>
            </a:r>
            <a:r>
              <a:rPr lang="en-US" altLang="ja-JP" sz="1800" dirty="0"/>
              <a:t>: </a:t>
            </a:r>
            <a:r>
              <a:rPr lang="ja-JP" altLang="en-US" sz="1800" dirty="0"/>
              <a:t>画像の補間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01/16 </a:t>
            </a:r>
            <a:r>
              <a:rPr lang="en-US" altLang="ja-JP" sz="1800" dirty="0"/>
              <a:t>	</a:t>
            </a:r>
            <a:r>
              <a:rPr lang="ja-JP" altLang="en-US" sz="1800" dirty="0"/>
              <a:t>画像復元 </a:t>
            </a:r>
            <a:r>
              <a:rPr lang="en-US" altLang="ja-JP" sz="1800" dirty="0"/>
              <a:t>: Convolution</a:t>
            </a:r>
            <a:r>
              <a:rPr lang="ja-JP" altLang="en-US" sz="1800" dirty="0"/>
              <a:t>と</a:t>
            </a:r>
            <a:r>
              <a:rPr lang="en-US" altLang="ja-JP" sz="1800" dirty="0"/>
              <a:t>De-convolution</a:t>
            </a:r>
            <a:r>
              <a:rPr lang="ja-JP" altLang="en-US" sz="1800" dirty="0" smtClean="0"/>
              <a:t>（変更</a:t>
            </a:r>
            <a:r>
              <a:rPr lang="ja-JP" altLang="en-US" sz="1800" dirty="0"/>
              <a:t>する可能性有り）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01/23 </a:t>
            </a:r>
            <a:r>
              <a:rPr lang="en-US" altLang="ja-JP" sz="1800" b="1" dirty="0">
                <a:solidFill>
                  <a:srgbClr val="FF0000"/>
                </a:solidFill>
              </a:rPr>
              <a:t>	</a:t>
            </a:r>
            <a:r>
              <a:rPr lang="ja-JP" altLang="en-US" sz="18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8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b="1" dirty="0" err="1" smtClean="0"/>
              <a:t>Hermite</a:t>
            </a:r>
            <a:r>
              <a:rPr lang="en-US" altLang="ja-JP" sz="3600" dirty="0" smtClean="0"/>
              <a:t> Cubic Spline </a:t>
            </a:r>
            <a:r>
              <a:rPr lang="en-US" altLang="ja-JP" sz="3600" b="1" dirty="0" smtClean="0"/>
              <a:t>Interpolation</a:t>
            </a:r>
            <a:endParaRPr kumimoji="1" lang="ja-JP" altLang="en-US" sz="3600" b="1" dirty="0"/>
          </a:p>
        </p:txBody>
      </p:sp>
      <p:grpSp>
        <p:nvGrpSpPr>
          <p:cNvPr id="89" name="グループ化 88"/>
          <p:cNvGrpSpPr/>
          <p:nvPr/>
        </p:nvGrpSpPr>
        <p:grpSpPr>
          <a:xfrm>
            <a:off x="1275609" y="3254246"/>
            <a:ext cx="3698726" cy="3497710"/>
            <a:chOff x="515257" y="2099214"/>
            <a:chExt cx="2915257" cy="2756820"/>
          </a:xfrm>
        </p:grpSpPr>
        <p:cxnSp>
          <p:nvCxnSpPr>
            <p:cNvPr id="90" name="直線矢印コネクタ 89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グループ化 91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97" name="直線矢印コネクタ 96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97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98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矢印コネクタ 99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テキスト ボックス 92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94" name="テキスト ボックス 93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96" name="テキスト ボックス 95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</p:grpSp>
      <p:sp>
        <p:nvSpPr>
          <p:cNvPr id="101" name="円/楕円 100"/>
          <p:cNvSpPr/>
          <p:nvPr/>
        </p:nvSpPr>
        <p:spPr>
          <a:xfrm>
            <a:off x="2005645" y="51448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2816985" y="43884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3628320" y="40818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4439661" y="45347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1975104" y="1410153"/>
                <a:ext cx="6848166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</a:t>
                </a:r>
                <a:r>
                  <a:rPr lang="en-US" altLang="ja-JP" sz="2400" dirty="0" smtClean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2,3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]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を補間するとき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</m:t>
                        </m:r>
                      </m:sub>
                    </m:sSub>
                    <m:r>
                      <a:rPr lang="ja-JP" altLang="en-US" sz="200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における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勾配も制約する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勾配制約を計算するため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3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を利用する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kumimoji="1"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04" y="1410153"/>
                <a:ext cx="6848166" cy="1908215"/>
              </a:xfrm>
              <a:prstGeom prst="rect">
                <a:avLst/>
              </a:prstGeom>
              <a:blipFill rotWithShape="0">
                <a:blip r:embed="rId2"/>
                <a:stretch>
                  <a:fillRect l="-1336" t="-2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グループ化 106"/>
          <p:cNvGrpSpPr/>
          <p:nvPr/>
        </p:nvGrpSpPr>
        <p:grpSpPr>
          <a:xfrm>
            <a:off x="6566937" y="3254246"/>
            <a:ext cx="3698726" cy="3497710"/>
            <a:chOff x="515257" y="2099214"/>
            <a:chExt cx="2915257" cy="2756820"/>
          </a:xfrm>
        </p:grpSpPr>
        <p:cxnSp>
          <p:nvCxnSpPr>
            <p:cNvPr id="112" name="直線矢印コネクタ 111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矢印コネクタ 112"/>
            <p:cNvCxnSpPr/>
            <p:nvPr/>
          </p:nvCxnSpPr>
          <p:spPr>
            <a:xfrm flipV="1">
              <a:off x="515257" y="2099214"/>
              <a:ext cx="1" cy="22787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グループ化 113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119" name="直線矢印コネクタ 11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矢印コネクタ 119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矢印コネクタ 120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テキスト ボックス 114"/>
            <p:cNvSpPr txBox="1"/>
            <p:nvPr/>
          </p:nvSpPr>
          <p:spPr>
            <a:xfrm>
              <a:off x="981983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endParaRPr kumimoji="1" lang="ja-JP" altLang="en-US" sz="2400" dirty="0"/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1620044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</a:t>
              </a:r>
              <a:endParaRPr kumimoji="1" lang="ja-JP" altLang="en-US" sz="2400" dirty="0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2258105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3</a:t>
              </a:r>
              <a:endParaRPr kumimoji="1" lang="ja-JP" altLang="en-US" sz="2400" dirty="0"/>
            </a:p>
          </p:txBody>
        </p:sp>
        <p:sp>
          <p:nvSpPr>
            <p:cNvPr id="118" name="テキスト ボックス 117"/>
            <p:cNvSpPr txBox="1"/>
            <p:nvPr/>
          </p:nvSpPr>
          <p:spPr>
            <a:xfrm>
              <a:off x="2896166" y="4394369"/>
              <a:ext cx="348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4</a:t>
              </a:r>
              <a:endParaRPr kumimoji="1" lang="ja-JP" altLang="en-US" sz="2400" dirty="0"/>
            </a:p>
          </p:txBody>
        </p:sp>
      </p:grpSp>
      <p:sp>
        <p:nvSpPr>
          <p:cNvPr id="123" name="円/楕円 122"/>
          <p:cNvSpPr/>
          <p:nvPr/>
        </p:nvSpPr>
        <p:spPr>
          <a:xfrm>
            <a:off x="7296973" y="51448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8108313" y="43884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8919648" y="40818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9730989" y="45347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8" name="直線コネクタ 127"/>
          <p:cNvCxnSpPr/>
          <p:nvPr/>
        </p:nvCxnSpPr>
        <p:spPr>
          <a:xfrm flipV="1">
            <a:off x="2705100" y="4354195"/>
            <a:ext cx="374650" cy="2317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/>
          <p:nvPr/>
        </p:nvCxnSpPr>
        <p:spPr>
          <a:xfrm>
            <a:off x="3457575" y="4133851"/>
            <a:ext cx="460375" cy="5079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フリーフォーム 47"/>
          <p:cNvSpPr/>
          <p:nvPr/>
        </p:nvSpPr>
        <p:spPr>
          <a:xfrm>
            <a:off x="8183880" y="4162005"/>
            <a:ext cx="815340" cy="299027"/>
          </a:xfrm>
          <a:custGeom>
            <a:avLst/>
            <a:gdLst>
              <a:gd name="connsiteX0" fmla="*/ 0 w 815340"/>
              <a:gd name="connsiteY0" fmla="*/ 304800 h 304800"/>
              <a:gd name="connsiteX1" fmla="*/ 815340 w 815340"/>
              <a:gd name="connsiteY1" fmla="*/ 0 h 304800"/>
              <a:gd name="connsiteX0" fmla="*/ 0 w 815340"/>
              <a:gd name="connsiteY0" fmla="*/ 308549 h 308549"/>
              <a:gd name="connsiteX1" fmla="*/ 815340 w 815340"/>
              <a:gd name="connsiteY1" fmla="*/ 3749 h 308549"/>
              <a:gd name="connsiteX0" fmla="*/ 0 w 815340"/>
              <a:gd name="connsiteY0" fmla="*/ 310132 h 310132"/>
              <a:gd name="connsiteX1" fmla="*/ 815340 w 815340"/>
              <a:gd name="connsiteY1" fmla="*/ 5332 h 310132"/>
              <a:gd name="connsiteX0" fmla="*/ 0 w 815340"/>
              <a:gd name="connsiteY0" fmla="*/ 298572 h 298572"/>
              <a:gd name="connsiteX1" fmla="*/ 815340 w 815340"/>
              <a:gd name="connsiteY1" fmla="*/ 5678 h 298572"/>
              <a:gd name="connsiteX0" fmla="*/ 0 w 815340"/>
              <a:gd name="connsiteY0" fmla="*/ 299027 h 299027"/>
              <a:gd name="connsiteX1" fmla="*/ 815340 w 815340"/>
              <a:gd name="connsiteY1" fmla="*/ 6133 h 29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40" h="299027">
                <a:moveTo>
                  <a:pt x="0" y="299027"/>
                </a:moveTo>
                <a:cubicBezTo>
                  <a:pt x="314642" y="99795"/>
                  <a:pt x="536416" y="-30380"/>
                  <a:pt x="815340" y="613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8001000" y="4346575"/>
            <a:ext cx="374650" cy="231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>
            <a:off x="8753475" y="4133851"/>
            <a:ext cx="460375" cy="5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8265216" y="3650734"/>
                <a:ext cx="704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216" y="3650734"/>
                <a:ext cx="70461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1867372" y="4707374"/>
                <a:ext cx="510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372" y="4707374"/>
                <a:ext cx="51090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381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正方形/長方形 129"/>
              <p:cNvSpPr/>
              <p:nvPr/>
            </p:nvSpPr>
            <p:spPr>
              <a:xfrm>
                <a:off x="2659852" y="3853934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0" name="正方形/長方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52" y="3853934"/>
                <a:ext cx="5180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3513292" y="3573518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292" y="3573518"/>
                <a:ext cx="51802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4293580" y="4085582"/>
                <a:ext cx="518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580" y="4085582"/>
                <a:ext cx="51802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176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8888615" y="134139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赤字は講義後修正したもの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76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b="1" dirty="0" err="1" smtClean="0"/>
              <a:t>Hermite</a:t>
            </a:r>
            <a:r>
              <a:rPr lang="en-US" altLang="ja-JP" sz="3600" dirty="0" smtClean="0"/>
              <a:t> Cubic Spline </a:t>
            </a:r>
            <a:r>
              <a:rPr lang="en-US" altLang="ja-JP" sz="3600" b="1" dirty="0" smtClean="0"/>
              <a:t>Interpolation</a:t>
            </a:r>
            <a:endParaRPr kumimoji="1"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676656" y="2157928"/>
                <a:ext cx="4956048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 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−1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下図の区間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[0,1]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の補間を考える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" y="2157928"/>
                <a:ext cx="4956048" cy="1231106"/>
              </a:xfrm>
              <a:prstGeom prst="rect">
                <a:avLst/>
              </a:prstGeom>
              <a:blipFill rotWithShape="0">
                <a:blip r:embed="rId2"/>
                <a:stretch>
                  <a:fillRect l="-984" t="-1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グループ化 106"/>
          <p:cNvGrpSpPr/>
          <p:nvPr/>
        </p:nvGrpSpPr>
        <p:grpSpPr>
          <a:xfrm>
            <a:off x="432837" y="3433550"/>
            <a:ext cx="3698726" cy="3029234"/>
            <a:chOff x="515257" y="2370666"/>
            <a:chExt cx="2915257" cy="2387577"/>
          </a:xfrm>
        </p:grpSpPr>
        <p:cxnSp>
          <p:nvCxnSpPr>
            <p:cNvPr id="112" name="直線矢印コネクタ 111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グループ化 113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119" name="直線矢印コネクタ 11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矢印コネクタ 119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矢印コネクタ 120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テキスト ボックス 114"/>
            <p:cNvSpPr txBox="1"/>
            <p:nvPr/>
          </p:nvSpPr>
          <p:spPr>
            <a:xfrm>
              <a:off x="981983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kumimoji="1" lang="ja-JP" altLang="en-US" sz="2400" dirty="0"/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1620044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0</a:t>
              </a:r>
              <a:endParaRPr kumimoji="1" lang="ja-JP" altLang="en-US" sz="2400" dirty="0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2258105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endParaRPr kumimoji="1" lang="ja-JP" altLang="en-US" sz="2400" dirty="0"/>
            </a:p>
          </p:txBody>
        </p:sp>
        <p:sp>
          <p:nvSpPr>
            <p:cNvPr id="118" name="テキスト ボックス 117"/>
            <p:cNvSpPr txBox="1"/>
            <p:nvPr/>
          </p:nvSpPr>
          <p:spPr>
            <a:xfrm>
              <a:off x="2896166" y="4394369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2</a:t>
              </a:r>
              <a:endParaRPr kumimoji="1" lang="ja-JP" altLang="en-US" sz="2400" dirty="0"/>
            </a:p>
          </p:txBody>
        </p:sp>
      </p:grpSp>
      <p:sp>
        <p:nvSpPr>
          <p:cNvPr id="123" name="円/楕円 122"/>
          <p:cNvSpPr/>
          <p:nvPr/>
        </p:nvSpPr>
        <p:spPr>
          <a:xfrm>
            <a:off x="1151697" y="51194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1963037" y="43630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2774372" y="40564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3585713" y="45093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2038604" y="4136605"/>
            <a:ext cx="815340" cy="299027"/>
          </a:xfrm>
          <a:custGeom>
            <a:avLst/>
            <a:gdLst>
              <a:gd name="connsiteX0" fmla="*/ 0 w 815340"/>
              <a:gd name="connsiteY0" fmla="*/ 304800 h 304800"/>
              <a:gd name="connsiteX1" fmla="*/ 815340 w 815340"/>
              <a:gd name="connsiteY1" fmla="*/ 0 h 304800"/>
              <a:gd name="connsiteX0" fmla="*/ 0 w 815340"/>
              <a:gd name="connsiteY0" fmla="*/ 308549 h 308549"/>
              <a:gd name="connsiteX1" fmla="*/ 815340 w 815340"/>
              <a:gd name="connsiteY1" fmla="*/ 3749 h 308549"/>
              <a:gd name="connsiteX0" fmla="*/ 0 w 815340"/>
              <a:gd name="connsiteY0" fmla="*/ 310132 h 310132"/>
              <a:gd name="connsiteX1" fmla="*/ 815340 w 815340"/>
              <a:gd name="connsiteY1" fmla="*/ 5332 h 310132"/>
              <a:gd name="connsiteX0" fmla="*/ 0 w 815340"/>
              <a:gd name="connsiteY0" fmla="*/ 298572 h 298572"/>
              <a:gd name="connsiteX1" fmla="*/ 815340 w 815340"/>
              <a:gd name="connsiteY1" fmla="*/ 5678 h 298572"/>
              <a:gd name="connsiteX0" fmla="*/ 0 w 815340"/>
              <a:gd name="connsiteY0" fmla="*/ 299027 h 299027"/>
              <a:gd name="connsiteX1" fmla="*/ 815340 w 815340"/>
              <a:gd name="connsiteY1" fmla="*/ 6133 h 29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40" h="299027">
                <a:moveTo>
                  <a:pt x="0" y="299027"/>
                </a:moveTo>
                <a:cubicBezTo>
                  <a:pt x="314642" y="99795"/>
                  <a:pt x="536416" y="-30380"/>
                  <a:pt x="815340" y="613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1855724" y="4321175"/>
            <a:ext cx="374650" cy="231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>
            <a:off x="2608199" y="4108451"/>
            <a:ext cx="460375" cy="50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2104700" y="4349234"/>
                <a:ext cx="7607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00" y="4349234"/>
                <a:ext cx="760721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114363" y="1183886"/>
                <a:ext cx="7517635" cy="3481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3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次の関数であるとする，</a:t>
                </a:r>
                <a:endParaRPr lang="en-US" altLang="ja-JP" sz="20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ja-JP" alt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ja-JP" altLang="en-US" sz="2000" i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ja-JP" alt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ja-JP" alt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ja-JP" alt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  …(1)</m:t>
                    </m:r>
                    <m:r>
                      <a:rPr lang="ja-JP" altLang="en-US" sz="20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 　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境界において画素値を満たすため，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  …(2)</m:t>
                    </m:r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境界における勾配を４点を用いて指定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    …(3)</m:t>
                    </m:r>
                  </m:oMath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式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(1)(2)(3)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より</a:t>
                </a:r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が求まる</a:t>
                </a: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363" y="1183886"/>
                <a:ext cx="7517635" cy="3481594"/>
              </a:xfrm>
              <a:prstGeom prst="rect">
                <a:avLst/>
              </a:prstGeom>
              <a:blipFill rotWithShape="0">
                <a:blip r:embed="rId4"/>
                <a:stretch>
                  <a:fillRect l="-892" t="-876" b="-2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073103" y="5001224"/>
                <a:ext cx="6450484" cy="131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ja-JP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ja-JP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ja-JP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ja-JP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ja-JP" altLang="en-US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03" y="5001224"/>
                <a:ext cx="6450484" cy="13185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946630" y="4714994"/>
                <a:ext cx="599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30" y="4714994"/>
                <a:ext cx="599267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正方形/長方形 44"/>
              <p:cNvSpPr/>
              <p:nvPr/>
            </p:nvSpPr>
            <p:spPr>
              <a:xfrm>
                <a:off x="1859506" y="3954518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5" name="正方形/長方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506" y="3954518"/>
                <a:ext cx="463012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2578834" y="3674102"/>
                <a:ext cx="4570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34" y="3674102"/>
                <a:ext cx="457048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468850" y="4100822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50" y="4100822"/>
                <a:ext cx="463012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/>
          <p:cNvSpPr/>
          <p:nvPr/>
        </p:nvSpPr>
        <p:spPr>
          <a:xfrm>
            <a:off x="8938949" y="86322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赤字は講義後修正したもの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13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Cubic Convolution Interpolation </a:t>
            </a:r>
            <a:r>
              <a:rPr lang="en-US" altLang="ja-JP" sz="2400" dirty="0" smtClean="0"/>
              <a:t>[1]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438912" y="1476700"/>
                <a:ext cx="4956048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教科書で紹介されているのはこれ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下図の区間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[0,1]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の補間を考える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=−1,0,1,2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の画素値を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−1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  <m:r>
                      <a:rPr lang="ja-JP" altLang="en-US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とする</m:t>
                    </m:r>
                  </m:oMath>
                </a14:m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" y="1476700"/>
                <a:ext cx="4956048" cy="1661993"/>
              </a:xfrm>
              <a:prstGeom prst="rect">
                <a:avLst/>
              </a:prstGeom>
              <a:blipFill rotWithShape="0">
                <a:blip r:embed="rId2"/>
                <a:stretch>
                  <a:fillRect l="-984" t="-1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グループ化 106"/>
          <p:cNvGrpSpPr/>
          <p:nvPr/>
        </p:nvGrpSpPr>
        <p:grpSpPr>
          <a:xfrm>
            <a:off x="566187" y="3243049"/>
            <a:ext cx="3698726" cy="2921286"/>
            <a:chOff x="515257" y="2370665"/>
            <a:chExt cx="2915257" cy="2302495"/>
          </a:xfrm>
        </p:grpSpPr>
        <p:cxnSp>
          <p:nvCxnSpPr>
            <p:cNvPr id="112" name="直線矢印コネクタ 111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グループ化 113"/>
            <p:cNvGrpSpPr/>
            <p:nvPr/>
          </p:nvGrpSpPr>
          <p:grpSpPr>
            <a:xfrm>
              <a:off x="1156154" y="2370665"/>
              <a:ext cx="1914185" cy="2038426"/>
              <a:chOff x="992869" y="3730171"/>
              <a:chExt cx="1432833" cy="864486"/>
            </a:xfrm>
          </p:grpSpPr>
          <p:cxnSp>
            <p:nvCxnSpPr>
              <p:cNvPr id="119" name="直線矢印コネクタ 118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矢印コネクタ 119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矢印コネクタ 120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矢印コネクタ 121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/>
              <p:cNvCxnSpPr/>
              <p:nvPr/>
            </p:nvCxnSpPr>
            <p:spPr>
              <a:xfrm flipV="1">
                <a:off x="1775758" y="3976389"/>
                <a:ext cx="0" cy="6182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テキスト ボックス 114"/>
            <p:cNvSpPr txBox="1"/>
            <p:nvPr/>
          </p:nvSpPr>
          <p:spPr>
            <a:xfrm>
              <a:off x="956958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kumimoji="1" lang="ja-JP" altLang="en-US" sz="2400" dirty="0"/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1655079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0</a:t>
              </a:r>
              <a:endParaRPr kumimoji="1" lang="ja-JP" altLang="en-US" sz="2400" dirty="0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229814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endParaRPr kumimoji="1" lang="ja-JP" altLang="en-US" sz="2400" dirty="0"/>
            </a:p>
          </p:txBody>
        </p:sp>
        <p:sp>
          <p:nvSpPr>
            <p:cNvPr id="118" name="テキスト ボックス 117"/>
            <p:cNvSpPr txBox="1"/>
            <p:nvPr/>
          </p:nvSpPr>
          <p:spPr>
            <a:xfrm>
              <a:off x="293620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2</a:t>
              </a:r>
              <a:endParaRPr kumimoji="1" lang="ja-JP" altLang="en-US" sz="2400" dirty="0"/>
            </a:p>
          </p:txBody>
        </p:sp>
      </p:grpSp>
      <p:sp>
        <p:nvSpPr>
          <p:cNvPr id="123" name="円/楕円 122"/>
          <p:cNvSpPr/>
          <p:nvPr/>
        </p:nvSpPr>
        <p:spPr>
          <a:xfrm>
            <a:off x="1285047" y="49289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2096387" y="41725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2907722" y="38659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3719063" y="43188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2171954" y="3946105"/>
            <a:ext cx="815340" cy="299027"/>
          </a:xfrm>
          <a:custGeom>
            <a:avLst/>
            <a:gdLst>
              <a:gd name="connsiteX0" fmla="*/ 0 w 815340"/>
              <a:gd name="connsiteY0" fmla="*/ 304800 h 304800"/>
              <a:gd name="connsiteX1" fmla="*/ 815340 w 815340"/>
              <a:gd name="connsiteY1" fmla="*/ 0 h 304800"/>
              <a:gd name="connsiteX0" fmla="*/ 0 w 815340"/>
              <a:gd name="connsiteY0" fmla="*/ 308549 h 308549"/>
              <a:gd name="connsiteX1" fmla="*/ 815340 w 815340"/>
              <a:gd name="connsiteY1" fmla="*/ 3749 h 308549"/>
              <a:gd name="connsiteX0" fmla="*/ 0 w 815340"/>
              <a:gd name="connsiteY0" fmla="*/ 310132 h 310132"/>
              <a:gd name="connsiteX1" fmla="*/ 815340 w 815340"/>
              <a:gd name="connsiteY1" fmla="*/ 5332 h 310132"/>
              <a:gd name="connsiteX0" fmla="*/ 0 w 815340"/>
              <a:gd name="connsiteY0" fmla="*/ 298572 h 298572"/>
              <a:gd name="connsiteX1" fmla="*/ 815340 w 815340"/>
              <a:gd name="connsiteY1" fmla="*/ 5678 h 298572"/>
              <a:gd name="connsiteX0" fmla="*/ 0 w 815340"/>
              <a:gd name="connsiteY0" fmla="*/ 299027 h 299027"/>
              <a:gd name="connsiteX1" fmla="*/ 815340 w 815340"/>
              <a:gd name="connsiteY1" fmla="*/ 6133 h 29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40" h="299027">
                <a:moveTo>
                  <a:pt x="0" y="299027"/>
                </a:moveTo>
                <a:cubicBezTo>
                  <a:pt x="314642" y="99795"/>
                  <a:pt x="536416" y="-30380"/>
                  <a:pt x="815340" y="6133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2265482" y="4068818"/>
                <a:ext cx="7607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82" y="4068818"/>
                <a:ext cx="760721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490978" y="1509217"/>
                <a:ext cx="5883662" cy="3603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を４つの画素値の重み付け和で表現する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ｓ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ja-JP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ただし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から画素までの距離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ja-JP" sz="200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+1,   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=2−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en-US" altLang="ja-JP" sz="9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重み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は以下の通り定義される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[1]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978" y="1509217"/>
                <a:ext cx="5883662" cy="36036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10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312025" y="6488668"/>
            <a:ext cx="858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[1] </a:t>
            </a:r>
            <a:r>
              <a:rPr lang="en-US" altLang="ja-JP" dirty="0" smtClean="0"/>
              <a:t>R</a:t>
            </a:r>
            <a:r>
              <a:rPr lang="en-US" altLang="ja-JP" dirty="0"/>
              <a:t>. </a:t>
            </a:r>
            <a:r>
              <a:rPr lang="en-US" altLang="ja-JP" dirty="0" smtClean="0"/>
              <a:t>Keys, Cubic </a:t>
            </a:r>
            <a:r>
              <a:rPr lang="en-US" altLang="ja-JP" dirty="0"/>
              <a:t>convolution interpolation for digital image </a:t>
            </a:r>
            <a:r>
              <a:rPr lang="en-US" altLang="ja-JP" dirty="0" smtClean="0"/>
              <a:t>processing, IEEE TASSP 1981.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524917" y="5711944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917" y="5711944"/>
                <a:ext cx="36798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5750632" y="4293479"/>
                <a:ext cx="6001771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endChr m:val=""/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+1          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≤1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ja-JP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ja-JP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ja-JP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0                                                     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ja-JP" altLang="en-US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32" y="4293479"/>
                <a:ext cx="6001771" cy="11269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/>
          <p:cNvSpPr/>
          <p:nvPr/>
        </p:nvSpPr>
        <p:spPr>
          <a:xfrm>
            <a:off x="5803722" y="5609582"/>
            <a:ext cx="537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はユーザが決める変数，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a=-0.5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とするとよい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[1]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1105126" y="4532114"/>
                <a:ext cx="599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26" y="4532114"/>
                <a:ext cx="5992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2018002" y="3771638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02" y="3771638"/>
                <a:ext cx="463012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2737330" y="3491222"/>
                <a:ext cx="4570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330" y="3491222"/>
                <a:ext cx="457048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正方形/長方形 33"/>
              <p:cNvSpPr/>
              <p:nvPr/>
            </p:nvSpPr>
            <p:spPr>
              <a:xfrm>
                <a:off x="3627346" y="3917942"/>
                <a:ext cx="463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34" name="正方形/長方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46" y="3917942"/>
                <a:ext cx="463012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正方形/長方形 34"/>
          <p:cNvSpPr/>
          <p:nvPr/>
        </p:nvSpPr>
        <p:spPr>
          <a:xfrm>
            <a:off x="8938949" y="86322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赤字は講義後修正したもの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948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005325" y="2401315"/>
            <a:ext cx="4401314" cy="3300985"/>
            <a:chOff x="1066793" y="3314699"/>
            <a:chExt cx="3581408" cy="2686056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3" y="3314699"/>
              <a:ext cx="3581408" cy="2686056"/>
            </a:xfrm>
            <a:prstGeom prst="rect">
              <a:avLst/>
            </a:prstGeom>
          </p:spPr>
        </p:pic>
        <p:cxnSp>
          <p:nvCxnSpPr>
            <p:cNvPr id="36" name="直線矢印コネクタ 35"/>
            <p:cNvCxnSpPr/>
            <p:nvPr/>
          </p:nvCxnSpPr>
          <p:spPr>
            <a:xfrm>
              <a:off x="1505987" y="5364346"/>
              <a:ext cx="28024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279" y="283483"/>
            <a:ext cx="1185672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補間法（</a:t>
            </a:r>
            <a:r>
              <a:rPr lang="en-US" altLang="ja-JP" sz="3600" dirty="0"/>
              <a:t>1D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Cubic Convolution Interpolation </a:t>
            </a:r>
            <a:r>
              <a:rPr lang="en-US" altLang="ja-JP" sz="2400" dirty="0" smtClean="0"/>
              <a:t>[1]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312025" y="6488668"/>
            <a:ext cx="858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[1] </a:t>
            </a:r>
            <a:r>
              <a:rPr lang="en-US" altLang="ja-JP" dirty="0" smtClean="0"/>
              <a:t>R</a:t>
            </a:r>
            <a:r>
              <a:rPr lang="en-US" altLang="ja-JP" dirty="0"/>
              <a:t>. </a:t>
            </a:r>
            <a:r>
              <a:rPr lang="en-US" altLang="ja-JP" dirty="0" smtClean="0"/>
              <a:t>Keys, Cubic </a:t>
            </a:r>
            <a:r>
              <a:rPr lang="en-US" altLang="ja-JP" dirty="0"/>
              <a:t>convolution interpolation for digital image </a:t>
            </a:r>
            <a:r>
              <a:rPr lang="en-US" altLang="ja-JP" dirty="0" smtClean="0"/>
              <a:t>processing, IEEE TASSP 1981.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224100" y="1141847"/>
                <a:ext cx="5725029" cy="1117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ja-JP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  <m:r>
                                  <a:rPr lang="en-US" altLang="ja-JP" b="0" i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≤1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ja-JP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 0≤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e>
                            </m:mr>
                            <m:mr>
                              <m:e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ja-JP" alt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00" y="1141847"/>
                <a:ext cx="5725029" cy="1117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3696707" y="3441184"/>
                <a:ext cx="658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707" y="3441184"/>
                <a:ext cx="65838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/>
          <p:cNvCxnSpPr/>
          <p:nvPr/>
        </p:nvCxnSpPr>
        <p:spPr>
          <a:xfrm flipV="1">
            <a:off x="3256782" y="2578100"/>
            <a:ext cx="0" cy="278765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グループ化 45"/>
          <p:cNvGrpSpPr/>
          <p:nvPr/>
        </p:nvGrpSpPr>
        <p:grpSpPr>
          <a:xfrm>
            <a:off x="7068587" y="2061951"/>
            <a:ext cx="3698726" cy="2921285"/>
            <a:chOff x="515257" y="2370666"/>
            <a:chExt cx="2915257" cy="2302494"/>
          </a:xfrm>
        </p:grpSpPr>
        <p:cxnSp>
          <p:nvCxnSpPr>
            <p:cNvPr id="47" name="直線矢印コネクタ 46"/>
            <p:cNvCxnSpPr/>
            <p:nvPr/>
          </p:nvCxnSpPr>
          <p:spPr>
            <a:xfrm>
              <a:off x="515257" y="4377956"/>
              <a:ext cx="29152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グループ化 49"/>
            <p:cNvGrpSpPr/>
            <p:nvPr/>
          </p:nvGrpSpPr>
          <p:grpSpPr>
            <a:xfrm>
              <a:off x="1156154" y="2370666"/>
              <a:ext cx="1914185" cy="2023703"/>
              <a:chOff x="992869" y="3730171"/>
              <a:chExt cx="1432833" cy="858242"/>
            </a:xfrm>
          </p:grpSpPr>
          <p:cxnSp>
            <p:nvCxnSpPr>
              <p:cNvPr id="55" name="直線矢印コネクタ 54"/>
              <p:cNvCxnSpPr/>
              <p:nvPr/>
            </p:nvCxnSpPr>
            <p:spPr>
              <a:xfrm flipV="1">
                <a:off x="992869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矢印コネクタ 55"/>
              <p:cNvCxnSpPr/>
              <p:nvPr/>
            </p:nvCxnSpPr>
            <p:spPr>
              <a:xfrm flipV="1">
                <a:off x="1470480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/>
              <p:cNvCxnSpPr/>
              <p:nvPr/>
            </p:nvCxnSpPr>
            <p:spPr>
              <a:xfrm flipV="1">
                <a:off x="1948091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57"/>
              <p:cNvCxnSpPr/>
              <p:nvPr/>
            </p:nvCxnSpPr>
            <p:spPr>
              <a:xfrm flipV="1">
                <a:off x="2425702" y="3730171"/>
                <a:ext cx="0" cy="858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テキスト ボックス 50"/>
            <p:cNvSpPr txBox="1"/>
            <p:nvPr/>
          </p:nvSpPr>
          <p:spPr>
            <a:xfrm>
              <a:off x="956958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-1</a:t>
              </a:r>
              <a:endParaRPr kumimoji="1" lang="ja-JP" altLang="en-US" sz="2400" dirty="0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1655079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0</a:t>
              </a:r>
              <a:endParaRPr kumimoji="1" lang="ja-JP" altLang="en-US" sz="24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29814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endParaRPr kumimoji="1" lang="ja-JP" altLang="en-US" sz="24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2936205" y="4309286"/>
              <a:ext cx="348342" cy="36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smtClean="0"/>
                <a:t>2</a:t>
              </a:r>
              <a:endParaRPr kumimoji="1" lang="ja-JP" altLang="en-US" sz="2400" dirty="0"/>
            </a:p>
          </p:txBody>
        </p:sp>
      </p:grpSp>
      <p:sp>
        <p:nvSpPr>
          <p:cNvPr id="60" name="円/楕円 59"/>
          <p:cNvSpPr/>
          <p:nvPr/>
        </p:nvSpPr>
        <p:spPr>
          <a:xfrm>
            <a:off x="7787447" y="3747816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8598787" y="2991404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9410122" y="2684871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10221463" y="3137752"/>
            <a:ext cx="159003" cy="159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8755690" y="2253734"/>
                <a:ext cx="7607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0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690" y="2253734"/>
                <a:ext cx="760721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グループ化 20"/>
          <p:cNvGrpSpPr/>
          <p:nvPr/>
        </p:nvGrpSpPr>
        <p:grpSpPr>
          <a:xfrm>
            <a:off x="7405370" y="2847339"/>
            <a:ext cx="3251200" cy="2113797"/>
            <a:chOff x="7418070" y="2987039"/>
            <a:chExt cx="3251200" cy="2113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正方形/長方形 65"/>
                <p:cNvSpPr/>
                <p:nvPr/>
              </p:nvSpPr>
              <p:spPr>
                <a:xfrm>
                  <a:off x="8857137" y="4731504"/>
                  <a:ext cx="3679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6" name="正方形/長方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137" y="4731504"/>
                  <a:ext cx="367985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図 6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2" t="10333" r="10308" b="11350"/>
            <a:stretch/>
          </p:blipFill>
          <p:spPr>
            <a:xfrm>
              <a:off x="7418070" y="3115310"/>
              <a:ext cx="3251200" cy="1739900"/>
            </a:xfrm>
            <a:prstGeom prst="rect">
              <a:avLst/>
            </a:prstGeom>
          </p:spPr>
        </p:pic>
        <p:cxnSp>
          <p:nvCxnSpPr>
            <p:cNvPr id="68" name="直線矢印コネクタ 67"/>
            <p:cNvCxnSpPr/>
            <p:nvPr/>
          </p:nvCxnSpPr>
          <p:spPr>
            <a:xfrm flipV="1">
              <a:off x="9038521" y="2987039"/>
              <a:ext cx="0" cy="183895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正方形/長方形 68"/>
          <p:cNvSpPr/>
          <p:nvPr/>
        </p:nvSpPr>
        <p:spPr>
          <a:xfrm>
            <a:off x="1384122" y="5647682"/>
            <a:ext cx="2828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(0)=1</a:t>
            </a:r>
          </a:p>
          <a:p>
            <a:r>
              <a:rPr lang="en-US" altLang="ja-JP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(n)=0  n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でない整数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061022" y="5050782"/>
            <a:ext cx="4068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(x)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を求めたい位置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に重ね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画素の重みを決定する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18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6483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補間法</a:t>
            </a:r>
            <a:r>
              <a:rPr lang="ja-JP" altLang="en-US" sz="3200" dirty="0" smtClean="0"/>
              <a:t>（</a:t>
            </a:r>
            <a:r>
              <a:rPr lang="en-US" altLang="ja-JP" sz="3200" dirty="0" smtClean="0"/>
              <a:t>2D</a:t>
            </a:r>
            <a:r>
              <a:rPr lang="ja-JP" altLang="en-US" sz="3200" dirty="0" smtClean="0"/>
              <a:t>）</a:t>
            </a:r>
            <a:endParaRPr kumimoji="1" lang="ja-JP" altLang="en-US" sz="3200" dirty="0"/>
          </a:p>
        </p:txBody>
      </p:sp>
      <p:sp>
        <p:nvSpPr>
          <p:cNvPr id="6" name="正方形/長方形 5"/>
          <p:cNvSpPr/>
          <p:nvPr/>
        </p:nvSpPr>
        <p:spPr>
          <a:xfrm>
            <a:off x="482600" y="964168"/>
            <a:ext cx="58039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解説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した各手法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次元に拡張する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軸方向に補間し，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軸方向に補完する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次元補間は、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bi-*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という名前になる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54908" y="2855732"/>
            <a:ext cx="4150598" cy="2871232"/>
            <a:chOff x="1028060" y="2014484"/>
            <a:chExt cx="4150598" cy="2871232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1187958" y="2827668"/>
              <a:ext cx="3879850" cy="1733865"/>
              <a:chOff x="323385" y="1607793"/>
              <a:chExt cx="4684996" cy="1592607"/>
            </a:xfrm>
          </p:grpSpPr>
          <p:cxnSp>
            <p:nvCxnSpPr>
              <p:cNvPr id="31" name="直線矢印コネクタ 30"/>
              <p:cNvCxnSpPr/>
              <p:nvPr/>
            </p:nvCxnSpPr>
            <p:spPr>
              <a:xfrm>
                <a:off x="444266" y="1739900"/>
                <a:ext cx="226214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>
                <a:off x="323385" y="1607793"/>
                <a:ext cx="1507039" cy="159260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>
                <a:off x="1205452" y="1747181"/>
                <a:ext cx="1537750" cy="144203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>
                <a:off x="1944431" y="1738857"/>
                <a:ext cx="1725868" cy="145354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/>
              <p:cNvCxnSpPr/>
              <p:nvPr/>
            </p:nvCxnSpPr>
            <p:spPr>
              <a:xfrm>
                <a:off x="2694912" y="1742001"/>
                <a:ext cx="1907285" cy="1458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矢印コネクタ 35"/>
              <p:cNvCxnSpPr/>
              <p:nvPr/>
            </p:nvCxnSpPr>
            <p:spPr>
              <a:xfrm>
                <a:off x="860926" y="2178780"/>
                <a:ext cx="2423444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>
                <a:off x="1311524" y="2650400"/>
                <a:ext cx="2576682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/>
              <p:cNvCxnSpPr/>
              <p:nvPr/>
            </p:nvCxnSpPr>
            <p:spPr>
              <a:xfrm>
                <a:off x="1835150" y="3194050"/>
                <a:ext cx="317323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線矢印コネクタ 8"/>
            <p:cNvCxnSpPr/>
            <p:nvPr/>
          </p:nvCxnSpPr>
          <p:spPr>
            <a:xfrm flipV="1">
              <a:off x="2310093" y="2596706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962555" y="2382393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 flipV="1">
              <a:off x="2719668" y="3287268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flipV="1">
              <a:off x="3426898" y="3127724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グループ化 12"/>
            <p:cNvGrpSpPr/>
            <p:nvPr/>
          </p:nvGrpSpPr>
          <p:grpSpPr>
            <a:xfrm>
              <a:off x="2276983" y="2356005"/>
              <a:ext cx="1190649" cy="1000149"/>
              <a:chOff x="-1176360" y="2586985"/>
              <a:chExt cx="1190649" cy="1000149"/>
            </a:xfrm>
          </p:grpSpPr>
          <p:sp>
            <p:nvSpPr>
              <p:cNvPr id="27" name="円/楕円 26"/>
              <p:cNvSpPr/>
              <p:nvPr/>
            </p:nvSpPr>
            <p:spPr>
              <a:xfrm>
                <a:off x="-1176360" y="28155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/>
              <p:cNvSpPr/>
              <p:nvPr/>
            </p:nvSpPr>
            <p:spPr>
              <a:xfrm>
                <a:off x="-528660" y="25869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-766785" y="3510910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-61935" y="3334697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4" name="テキスト ボックス 13"/>
            <p:cNvSpPr txBox="1"/>
            <p:nvPr/>
          </p:nvSpPr>
          <p:spPr>
            <a:xfrm>
              <a:off x="23260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0308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8119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5929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368738" y="329242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759262" y="379724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065525" y="289395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91400" y="422428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028060" y="254026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834000" y="20144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3527420" y="286792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2027804" y="219888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2524044" y="290825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1415918" y="581419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i="1" baseline="-25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この図では，破線の交差部分に</a:t>
            </a:r>
            <a:endParaRPr kumimoji="1" lang="en-US" altLang="ja-JP" sz="2400" i="1" baseline="-250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  <a:p>
            <a:r>
              <a:rPr kumimoji="1" lang="ja-JP" altLang="en-US" sz="2400" i="1" baseline="-25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画素中心があるとする</a:t>
            </a:r>
            <a:endParaRPr kumimoji="1" lang="ja-JP" altLang="en-US" sz="2400" i="1" baseline="-250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97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補間法</a:t>
            </a:r>
            <a:r>
              <a:rPr lang="ja-JP" altLang="en-US" sz="3600" dirty="0" smtClean="0"/>
              <a:t>（</a:t>
            </a:r>
            <a:r>
              <a:rPr lang="en-US" altLang="ja-JP" sz="3600" dirty="0" smtClean="0"/>
              <a:t>2D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Nearest neighbor</a:t>
            </a:r>
            <a:endParaRPr kumimoji="1" lang="ja-JP" altLang="en-US" sz="3600" dirty="0"/>
          </a:p>
        </p:txBody>
      </p:sp>
      <p:grpSp>
        <p:nvGrpSpPr>
          <p:cNvPr id="139" name="グループ化 138"/>
          <p:cNvGrpSpPr/>
          <p:nvPr/>
        </p:nvGrpSpPr>
        <p:grpSpPr>
          <a:xfrm>
            <a:off x="853943" y="1346210"/>
            <a:ext cx="4150598" cy="2871232"/>
            <a:chOff x="1028060" y="2014484"/>
            <a:chExt cx="4150598" cy="2871232"/>
          </a:xfrm>
        </p:grpSpPr>
        <p:grpSp>
          <p:nvGrpSpPr>
            <p:cNvPr id="88" name="グループ化 87"/>
            <p:cNvGrpSpPr/>
            <p:nvPr/>
          </p:nvGrpSpPr>
          <p:grpSpPr>
            <a:xfrm>
              <a:off x="1187958" y="2827668"/>
              <a:ext cx="3879850" cy="1733865"/>
              <a:chOff x="323385" y="1607793"/>
              <a:chExt cx="4684996" cy="1592607"/>
            </a:xfrm>
          </p:grpSpPr>
          <p:cxnSp>
            <p:nvCxnSpPr>
              <p:cNvPr id="89" name="直線矢印コネクタ 88"/>
              <p:cNvCxnSpPr/>
              <p:nvPr/>
            </p:nvCxnSpPr>
            <p:spPr>
              <a:xfrm>
                <a:off x="444266" y="1739900"/>
                <a:ext cx="226214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/>
              <p:cNvCxnSpPr/>
              <p:nvPr/>
            </p:nvCxnSpPr>
            <p:spPr>
              <a:xfrm>
                <a:off x="323385" y="1607793"/>
                <a:ext cx="1507039" cy="159260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/>
              <p:cNvCxnSpPr/>
              <p:nvPr/>
            </p:nvCxnSpPr>
            <p:spPr>
              <a:xfrm>
                <a:off x="1205452" y="1747181"/>
                <a:ext cx="1537750" cy="144203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91"/>
              <p:cNvCxnSpPr/>
              <p:nvPr/>
            </p:nvCxnSpPr>
            <p:spPr>
              <a:xfrm>
                <a:off x="1944431" y="1738857"/>
                <a:ext cx="1725868" cy="145354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/>
              <p:cNvCxnSpPr/>
              <p:nvPr/>
            </p:nvCxnSpPr>
            <p:spPr>
              <a:xfrm>
                <a:off x="2694912" y="1742001"/>
                <a:ext cx="1907285" cy="1458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93"/>
              <p:cNvCxnSpPr/>
              <p:nvPr/>
            </p:nvCxnSpPr>
            <p:spPr>
              <a:xfrm>
                <a:off x="860926" y="2178780"/>
                <a:ext cx="2423444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94"/>
              <p:cNvCxnSpPr/>
              <p:nvPr/>
            </p:nvCxnSpPr>
            <p:spPr>
              <a:xfrm>
                <a:off x="1311524" y="2650400"/>
                <a:ext cx="2576682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95"/>
              <p:cNvCxnSpPr/>
              <p:nvPr/>
            </p:nvCxnSpPr>
            <p:spPr>
              <a:xfrm>
                <a:off x="1835150" y="3194050"/>
                <a:ext cx="317323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直線矢印コネクタ 107"/>
            <p:cNvCxnSpPr/>
            <p:nvPr/>
          </p:nvCxnSpPr>
          <p:spPr>
            <a:xfrm flipV="1">
              <a:off x="2310093" y="2596706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矢印コネクタ 110"/>
            <p:cNvCxnSpPr/>
            <p:nvPr/>
          </p:nvCxnSpPr>
          <p:spPr>
            <a:xfrm flipV="1">
              <a:off x="2962555" y="2382393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/>
            <p:cNvCxnSpPr/>
            <p:nvPr/>
          </p:nvCxnSpPr>
          <p:spPr>
            <a:xfrm flipV="1">
              <a:off x="2719668" y="3287268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/>
            <p:cNvCxnSpPr/>
            <p:nvPr/>
          </p:nvCxnSpPr>
          <p:spPr>
            <a:xfrm flipV="1">
              <a:off x="3426898" y="3127724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グループ化 136"/>
            <p:cNvGrpSpPr/>
            <p:nvPr/>
          </p:nvGrpSpPr>
          <p:grpSpPr>
            <a:xfrm>
              <a:off x="2262694" y="2356005"/>
              <a:ext cx="1190649" cy="1000149"/>
              <a:chOff x="-1190649" y="2586985"/>
              <a:chExt cx="1190649" cy="1000149"/>
            </a:xfrm>
          </p:grpSpPr>
          <p:sp>
            <p:nvSpPr>
              <p:cNvPr id="110" name="円/楕円 109"/>
              <p:cNvSpPr/>
              <p:nvPr/>
            </p:nvSpPr>
            <p:spPr>
              <a:xfrm>
                <a:off x="-1190649" y="28155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/>
              <p:cNvSpPr/>
              <p:nvPr/>
            </p:nvSpPr>
            <p:spPr>
              <a:xfrm>
                <a:off x="-542949" y="2586985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/>
              <p:cNvSpPr/>
              <p:nvPr/>
            </p:nvSpPr>
            <p:spPr>
              <a:xfrm>
                <a:off x="-781074" y="3510910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円/楕円 120"/>
              <p:cNvSpPr/>
              <p:nvPr/>
            </p:nvSpPr>
            <p:spPr>
              <a:xfrm>
                <a:off x="-76224" y="3334697"/>
                <a:ext cx="76224" cy="76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2" name="テキスト ボックス 121"/>
            <p:cNvSpPr txBox="1"/>
            <p:nvPr/>
          </p:nvSpPr>
          <p:spPr>
            <a:xfrm>
              <a:off x="23260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30308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381190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4592950" y="451638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368738" y="329242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7" name="テキスト ボックス 126"/>
            <p:cNvSpPr txBox="1"/>
            <p:nvPr/>
          </p:nvSpPr>
          <p:spPr>
            <a:xfrm>
              <a:off x="1759262" y="379724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8" name="テキスト ボックス 127"/>
            <p:cNvSpPr txBox="1"/>
            <p:nvPr/>
          </p:nvSpPr>
          <p:spPr>
            <a:xfrm>
              <a:off x="1065525" y="289395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0" name="テキスト ボックス 129"/>
            <p:cNvSpPr txBox="1"/>
            <p:nvPr/>
          </p:nvSpPr>
          <p:spPr>
            <a:xfrm>
              <a:off x="4891400" y="422428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2" name="テキスト ボックス 131"/>
            <p:cNvSpPr txBox="1"/>
            <p:nvPr/>
          </p:nvSpPr>
          <p:spPr>
            <a:xfrm>
              <a:off x="1028060" y="254026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2834000" y="20144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4" name="テキスト ボックス 133"/>
            <p:cNvSpPr txBox="1"/>
            <p:nvPr/>
          </p:nvSpPr>
          <p:spPr>
            <a:xfrm>
              <a:off x="3527420" y="286792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5" name="テキスト ボックス 134"/>
            <p:cNvSpPr txBox="1"/>
            <p:nvPr/>
          </p:nvSpPr>
          <p:spPr>
            <a:xfrm>
              <a:off x="2027804" y="219888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1,2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6" name="テキスト ボックス 135"/>
            <p:cNvSpPr txBox="1"/>
            <p:nvPr/>
          </p:nvSpPr>
          <p:spPr>
            <a:xfrm>
              <a:off x="2524044" y="290825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f</a:t>
              </a:r>
              <a:r>
                <a:rPr kumimoji="1"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1,1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9" name="グループ化 238"/>
          <p:cNvGrpSpPr/>
          <p:nvPr/>
        </p:nvGrpSpPr>
        <p:grpSpPr>
          <a:xfrm>
            <a:off x="5474711" y="1456900"/>
            <a:ext cx="4150598" cy="2760542"/>
            <a:chOff x="5429372" y="1856950"/>
            <a:chExt cx="4150598" cy="2760542"/>
          </a:xfrm>
        </p:grpSpPr>
        <p:grpSp>
          <p:nvGrpSpPr>
            <p:cNvPr id="174" name="グループ化 173"/>
            <p:cNvGrpSpPr/>
            <p:nvPr/>
          </p:nvGrpSpPr>
          <p:grpSpPr>
            <a:xfrm>
              <a:off x="5589270" y="2559445"/>
              <a:ext cx="3879850" cy="1733865"/>
              <a:chOff x="323384" y="1607792"/>
              <a:chExt cx="4684991" cy="1592606"/>
            </a:xfrm>
          </p:grpSpPr>
          <p:cxnSp>
            <p:nvCxnSpPr>
              <p:cNvPr id="197" name="直線矢印コネクタ 196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矢印コネクタ 197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矢印コネクタ 198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矢印コネクタ 199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矢印コネクタ 200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矢印コネクタ 201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矢印コネクタ 202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矢印コネクタ 203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線矢印コネクタ 174"/>
            <p:cNvCxnSpPr/>
            <p:nvPr/>
          </p:nvCxnSpPr>
          <p:spPr>
            <a:xfrm flipV="1">
              <a:off x="6711405" y="2328482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V="1">
              <a:off x="7363867" y="2114169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/>
            <p:cNvCxnSpPr/>
            <p:nvPr/>
          </p:nvCxnSpPr>
          <p:spPr>
            <a:xfrm flipV="1">
              <a:off x="7120980" y="3019044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7828210" y="2859500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グループ化 178"/>
            <p:cNvGrpSpPr/>
            <p:nvPr/>
          </p:nvGrpSpPr>
          <p:grpSpPr>
            <a:xfrm>
              <a:off x="6676706" y="2087781"/>
              <a:ext cx="1189856" cy="1000149"/>
              <a:chOff x="-1177949" y="2586985"/>
              <a:chExt cx="1189856" cy="1000149"/>
            </a:xfrm>
          </p:grpSpPr>
          <p:sp>
            <p:nvSpPr>
              <p:cNvPr id="193" name="円/楕円 192"/>
              <p:cNvSpPr/>
              <p:nvPr/>
            </p:nvSpPr>
            <p:spPr>
              <a:xfrm>
                <a:off x="-1177949" y="28155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-527073" y="25869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テキスト ボックス 179"/>
            <p:cNvSpPr txBox="1"/>
            <p:nvPr/>
          </p:nvSpPr>
          <p:spPr>
            <a:xfrm>
              <a:off x="672731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テキスト ボックス 180"/>
            <p:cNvSpPr txBox="1"/>
            <p:nvPr/>
          </p:nvSpPr>
          <p:spPr>
            <a:xfrm>
              <a:off x="743216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821321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8994262" y="424816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5770050" y="302419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6160574" y="352902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5466837" y="26257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9292712" y="39560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5429372" y="227204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7195307" y="319025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5" name="円/楕円 204"/>
            <p:cNvSpPr/>
            <p:nvPr/>
          </p:nvSpPr>
          <p:spPr>
            <a:xfrm>
              <a:off x="7248206" y="3272056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7" name="直線矢印コネクタ 206"/>
            <p:cNvCxnSpPr/>
            <p:nvPr/>
          </p:nvCxnSpPr>
          <p:spPr>
            <a:xfrm flipH="1">
              <a:off x="6738143" y="3054350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/>
            <p:cNvCxnSpPr/>
            <p:nvPr/>
          </p:nvCxnSpPr>
          <p:spPr>
            <a:xfrm flipH="1">
              <a:off x="7462039" y="2873375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/>
            <p:cNvCxnSpPr/>
            <p:nvPr/>
          </p:nvCxnSpPr>
          <p:spPr>
            <a:xfrm flipH="1">
              <a:off x="7460456" y="2876550"/>
              <a:ext cx="4763" cy="176213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グループ化 218"/>
            <p:cNvGrpSpPr/>
            <p:nvPr/>
          </p:nvGrpSpPr>
          <p:grpSpPr>
            <a:xfrm>
              <a:off x="6361907" y="2124075"/>
              <a:ext cx="1339057" cy="230189"/>
              <a:chOff x="6042818" y="2992438"/>
              <a:chExt cx="1447795" cy="180976"/>
            </a:xfrm>
          </p:grpSpPr>
          <p:cxnSp>
            <p:nvCxnSpPr>
              <p:cNvPr id="216" name="直線矢印コネクタ 215"/>
              <p:cNvCxnSpPr/>
              <p:nvPr/>
            </p:nvCxnSpPr>
            <p:spPr>
              <a:xfrm flipH="1">
                <a:off x="6042818" y="3173413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矢印コネクタ 216"/>
              <p:cNvCxnSpPr/>
              <p:nvPr/>
            </p:nvCxnSpPr>
            <p:spPr>
              <a:xfrm flipH="1">
                <a:off x="6766714" y="2992438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矢印コネクタ 217"/>
              <p:cNvCxnSpPr/>
              <p:nvPr/>
            </p:nvCxnSpPr>
            <p:spPr>
              <a:xfrm flipH="1">
                <a:off x="6765131" y="2995613"/>
                <a:ext cx="4763" cy="17621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6" name="直線矢印コネクタ 225"/>
            <p:cNvCxnSpPr/>
            <p:nvPr/>
          </p:nvCxnSpPr>
          <p:spPr>
            <a:xfrm>
              <a:off x="6958401" y="1856950"/>
              <a:ext cx="491324" cy="543988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/>
            <p:cNvCxnSpPr/>
            <p:nvPr/>
          </p:nvCxnSpPr>
          <p:spPr>
            <a:xfrm>
              <a:off x="7434263" y="2671363"/>
              <a:ext cx="472661" cy="523325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/>
            <p:cNvCxnSpPr/>
            <p:nvPr/>
          </p:nvCxnSpPr>
          <p:spPr>
            <a:xfrm flipH="1">
              <a:off x="7441406" y="2395538"/>
              <a:ext cx="4765" cy="280987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矢印コネクタ 235"/>
            <p:cNvCxnSpPr/>
            <p:nvPr/>
          </p:nvCxnSpPr>
          <p:spPr>
            <a:xfrm flipV="1">
              <a:off x="7284492" y="2223707"/>
              <a:ext cx="0" cy="108096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円/楕円 236"/>
            <p:cNvSpPr/>
            <p:nvPr/>
          </p:nvSpPr>
          <p:spPr>
            <a:xfrm>
              <a:off x="7248206" y="2176681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5" name="円/楕円 224"/>
            <p:cNvSpPr/>
            <p:nvPr/>
          </p:nvSpPr>
          <p:spPr>
            <a:xfrm>
              <a:off x="7172801" y="2092543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円/楕円 237"/>
            <p:cNvSpPr/>
            <p:nvPr/>
          </p:nvSpPr>
          <p:spPr>
            <a:xfrm>
              <a:off x="7593489" y="2845018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正方形/長方形 240"/>
              <p:cNvSpPr/>
              <p:nvPr/>
            </p:nvSpPr>
            <p:spPr>
              <a:xfrm>
                <a:off x="5756384" y="4358759"/>
                <a:ext cx="3570208" cy="860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最近傍画素値を利用する</a:t>
                </a:r>
                <a:endParaRPr lang="en-US" altLang="ja-JP" sz="24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dirty="0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𝑔</m:t>
                      </m:r>
                      <m:d>
                        <m:dPr>
                          <m:ctrlP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e>
                      </m:d>
                      <m:r>
                        <a:rPr lang="en-US" altLang="ja-JP" sz="2400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sz="2400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+0.5</m:t>
                              </m:r>
                            </m:e>
                          </m:d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  <m:r>
                                <a:rPr lang="en-US" altLang="ja-JP" sz="2400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+0.5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41" name="正方形/長方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384" y="4358759"/>
                <a:ext cx="3570208" cy="860172"/>
              </a:xfrm>
              <a:prstGeom prst="rect">
                <a:avLst/>
              </a:prstGeom>
              <a:blipFill rotWithShape="0">
                <a:blip r:embed="rId2"/>
                <a:stretch>
                  <a:fillRect l="-2560" t="-4255" r="-1706" b="-6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638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49371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補間法</a:t>
            </a:r>
            <a:r>
              <a:rPr lang="ja-JP" altLang="en-US" sz="3600" dirty="0" smtClean="0"/>
              <a:t>（</a:t>
            </a:r>
            <a:r>
              <a:rPr lang="en-US" altLang="ja-JP" sz="3600" dirty="0" smtClean="0"/>
              <a:t>2D</a:t>
            </a:r>
            <a:r>
              <a:rPr lang="ja-JP" altLang="en-US" sz="3600" dirty="0"/>
              <a:t>）</a:t>
            </a:r>
            <a:r>
              <a:rPr lang="en-US" altLang="ja-JP" sz="3600" dirty="0"/>
              <a:t>: </a:t>
            </a:r>
            <a:r>
              <a:rPr lang="en-US" altLang="ja-JP" sz="3600" dirty="0" smtClean="0"/>
              <a:t>Linear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Interpolation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正方形/長方形 240"/>
              <p:cNvSpPr/>
              <p:nvPr/>
            </p:nvSpPr>
            <p:spPr>
              <a:xfrm>
                <a:off x="6323820" y="1625719"/>
                <a:ext cx="5603329" cy="2371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1,2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∈[1,2]</m:t>
                    </m:r>
                  </m:oMath>
                </a14:m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の範囲を</a:t>
                </a:r>
                <a:endParaRPr lang="en-US" altLang="ja-JP" sz="24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11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</a:t>
                </a:r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</m:t>
                        </m:r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</a:t>
                </a:r>
                <a:r>
                  <a:rPr lang="en-US" altLang="ja-JP" sz="2400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sub>
                    </m:sSub>
                  </m:oMath>
                </a14:m>
                <a:r>
                  <a:rPr lang="ja-JP" altLang="en-US" sz="24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より補間する</a:t>
                </a:r>
                <a:endParaRPr lang="en-US" altLang="ja-JP" sz="5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24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</m:oMath>
                </a14:m>
                <a:r>
                  <a:rPr lang="ja-JP" altLang="en-US" sz="24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1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𝑡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2400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  <m:r>
                                    <a:rPr lang="en-US" altLang="ja-JP" sz="2400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1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b="0" i="1" dirty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ja-JP" sz="2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24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ja-JP" sz="24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−1, 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𝑠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−1</m:t>
                    </m:r>
                  </m:oMath>
                </a14:m>
                <a:r>
                  <a:rPr lang="ja-JP" altLang="en-US" sz="2400" dirty="0" smtClean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241" name="正方形/長方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0" y="1625719"/>
                <a:ext cx="5603329" cy="2371098"/>
              </a:xfrm>
              <a:prstGeom prst="rect">
                <a:avLst/>
              </a:prstGeom>
              <a:blipFill rotWithShape="0">
                <a:blip r:embed="rId2"/>
                <a:stretch>
                  <a:fillRect l="-1630" t="-1542" b="-10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/>
          <p:cNvGrpSpPr/>
          <p:nvPr/>
        </p:nvGrpSpPr>
        <p:grpSpPr>
          <a:xfrm>
            <a:off x="427730" y="1231180"/>
            <a:ext cx="5431212" cy="3287734"/>
            <a:chOff x="415030" y="1305565"/>
            <a:chExt cx="5431212" cy="3287734"/>
          </a:xfrm>
        </p:grpSpPr>
        <p:grpSp>
          <p:nvGrpSpPr>
            <p:cNvPr id="174" name="グループ化 173"/>
            <p:cNvGrpSpPr/>
            <p:nvPr/>
          </p:nvGrpSpPr>
          <p:grpSpPr>
            <a:xfrm>
              <a:off x="626537" y="1935032"/>
              <a:ext cx="5132129" cy="2293496"/>
              <a:chOff x="323384" y="1607792"/>
              <a:chExt cx="4684991" cy="1592606"/>
            </a:xfrm>
          </p:grpSpPr>
          <p:cxnSp>
            <p:nvCxnSpPr>
              <p:cNvPr id="197" name="直線矢印コネクタ 196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矢印コネクタ 197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矢印コネクタ 198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矢印コネクタ 199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矢印コネクタ 200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矢印コネクタ 201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矢印コネクタ 202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矢印コネクタ 203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線矢印コネクタ 174"/>
            <p:cNvCxnSpPr/>
            <p:nvPr/>
          </p:nvCxnSpPr>
          <p:spPr>
            <a:xfrm flipV="1">
              <a:off x="2110858" y="1629522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V="1">
              <a:off x="2973912" y="1346036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3588129" y="2387060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/>
            <p:cNvSpPr txBox="1"/>
            <p:nvPr/>
          </p:nvSpPr>
          <p:spPr>
            <a:xfrm>
              <a:off x="2192859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テキスト ボックス 180"/>
            <p:cNvSpPr txBox="1"/>
            <p:nvPr/>
          </p:nvSpPr>
          <p:spPr>
            <a:xfrm>
              <a:off x="3125210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4158356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5191501" y="41931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865667" y="2549789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1382238" y="3217555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464587" y="202271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5525320" y="3782425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415030" y="155486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20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2600262" y="2904217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2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20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6" name="直線矢印コネクタ 235"/>
            <p:cNvCxnSpPr/>
            <p:nvPr/>
          </p:nvCxnSpPr>
          <p:spPr>
            <a:xfrm flipV="1">
              <a:off x="2868917" y="1779842"/>
              <a:ext cx="0" cy="121238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H="1">
              <a:off x="2121599" y="1360742"/>
              <a:ext cx="857250" cy="276226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フリーフォーム 15"/>
            <p:cNvSpPr/>
            <p:nvPr/>
          </p:nvSpPr>
          <p:spPr>
            <a:xfrm>
              <a:off x="2278761" y="1694117"/>
              <a:ext cx="904875" cy="1285875"/>
            </a:xfrm>
            <a:custGeom>
              <a:avLst/>
              <a:gdLst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61913 w 904875"/>
                <a:gd name="connsiteY3" fmla="*/ 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52388 w 904875"/>
                <a:gd name="connsiteY3" fmla="*/ 30480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3 w 904875"/>
                <a:gd name="connsiteY3" fmla="*/ 278606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 w 904875"/>
                <a:gd name="connsiteY3" fmla="*/ 245268 h 1285875"/>
                <a:gd name="connsiteX4" fmla="*/ 0 w 904875"/>
                <a:gd name="connsiteY4" fmla="*/ 128587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1285875">
                  <a:moveTo>
                    <a:pt x="0" y="1285875"/>
                  </a:moveTo>
                  <a:lnTo>
                    <a:pt x="904875" y="1285875"/>
                  </a:lnTo>
                  <a:lnTo>
                    <a:pt x="904875" y="0"/>
                  </a:lnTo>
                  <a:lnTo>
                    <a:pt x="2381" y="245268"/>
                  </a:lnTo>
                  <a:cubicBezTo>
                    <a:pt x="1587" y="592137"/>
                    <a:pt x="794" y="939006"/>
                    <a:pt x="0" y="1285875"/>
                  </a:cubicBezTo>
                  <a:close/>
                </a:path>
              </a:pathLst>
            </a:custGeom>
            <a:solidFill>
              <a:srgbClr val="FFC000">
                <a:alpha val="23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3" name="直線矢印コネクタ 82"/>
            <p:cNvCxnSpPr/>
            <p:nvPr/>
          </p:nvCxnSpPr>
          <p:spPr>
            <a:xfrm flipH="1" flipV="1">
              <a:off x="2117459" y="1622752"/>
              <a:ext cx="542302" cy="101434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/>
            <p:cNvCxnSpPr/>
            <p:nvPr/>
          </p:nvCxnSpPr>
          <p:spPr>
            <a:xfrm flipV="1">
              <a:off x="2652630" y="2641854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/>
            <p:nvPr/>
          </p:nvCxnSpPr>
          <p:spPr>
            <a:xfrm flipH="1">
              <a:off x="2640711" y="2391823"/>
              <a:ext cx="950119" cy="235745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/>
            <p:cNvSpPr/>
            <p:nvPr/>
          </p:nvSpPr>
          <p:spPr>
            <a:xfrm>
              <a:off x="2818539" y="2930037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円/楕円 236"/>
            <p:cNvSpPr/>
            <p:nvPr/>
          </p:nvSpPr>
          <p:spPr>
            <a:xfrm>
              <a:off x="2832827" y="174781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7" name="直線矢印コネクタ 216"/>
            <p:cNvCxnSpPr/>
            <p:nvPr/>
          </p:nvCxnSpPr>
          <p:spPr>
            <a:xfrm flipH="1" flipV="1">
              <a:off x="2974709" y="1351288"/>
              <a:ext cx="616121" cy="1045297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円/楕円 237"/>
            <p:cNvSpPr/>
            <p:nvPr/>
          </p:nvSpPr>
          <p:spPr>
            <a:xfrm>
              <a:off x="3118103" y="1639348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円/楕円 97"/>
            <p:cNvSpPr/>
            <p:nvPr/>
          </p:nvSpPr>
          <p:spPr>
            <a:xfrm>
              <a:off x="2225134" y="1896523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9" name="グループ化 178"/>
            <p:cNvGrpSpPr/>
            <p:nvPr/>
          </p:nvGrpSpPr>
          <p:grpSpPr>
            <a:xfrm>
              <a:off x="2062578" y="1305565"/>
              <a:ext cx="1573900" cy="1353921"/>
              <a:chOff x="-1177949" y="2563579"/>
              <a:chExt cx="1189856" cy="1023555"/>
            </a:xfrm>
          </p:grpSpPr>
          <p:sp>
            <p:nvSpPr>
              <p:cNvPr id="193" name="円/楕円 192"/>
              <p:cNvSpPr/>
              <p:nvPr/>
            </p:nvSpPr>
            <p:spPr>
              <a:xfrm>
                <a:off x="-1177949" y="27759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/>
              <p:cNvSpPr/>
              <p:nvPr/>
            </p:nvSpPr>
            <p:spPr>
              <a:xfrm>
                <a:off x="-527073" y="25635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円/楕円 194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円/楕円 195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00" name="直線矢印コネクタ 99"/>
          <p:cNvCxnSpPr/>
          <p:nvPr/>
        </p:nvCxnSpPr>
        <p:spPr>
          <a:xfrm flipV="1">
            <a:off x="1928812" y="4904486"/>
            <a:ext cx="0" cy="154454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/>
          <p:nvPr/>
        </p:nvCxnSpPr>
        <p:spPr>
          <a:xfrm flipV="1">
            <a:off x="3452812" y="4904486"/>
            <a:ext cx="0" cy="154454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/>
          <p:cNvCxnSpPr/>
          <p:nvPr/>
        </p:nvCxnSpPr>
        <p:spPr>
          <a:xfrm>
            <a:off x="1928812" y="4917186"/>
            <a:ext cx="1522032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>
            <a:off x="1928812" y="6453886"/>
            <a:ext cx="1522032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テキスト ボックス 112"/>
          <p:cNvSpPr txBox="1"/>
          <p:nvPr/>
        </p:nvSpPr>
        <p:spPr>
          <a:xfrm>
            <a:off x="2698306" y="495301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20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2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  <a:endParaRPr kumimoji="1" lang="ja-JP" altLang="en-US" sz="2000" baseline="-250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4" name="円/楕円 113"/>
          <p:cNvSpPr/>
          <p:nvPr/>
        </p:nvSpPr>
        <p:spPr>
          <a:xfrm>
            <a:off x="2948333" y="5321738"/>
            <a:ext cx="100826" cy="1008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1521454" y="64578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(1,1)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2988304" y="64578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(2,1)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1527804" y="45655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(1,2)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3077204" y="45655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(2,2)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8" name="直線矢印コネクタ 137"/>
          <p:cNvCxnSpPr/>
          <p:nvPr/>
        </p:nvCxnSpPr>
        <p:spPr>
          <a:xfrm flipV="1">
            <a:off x="2995612" y="5429153"/>
            <a:ext cx="0" cy="1022350"/>
          </a:xfrm>
          <a:prstGeom prst="straightConnector1">
            <a:avLst/>
          </a:prstGeom>
          <a:ln w="15875" cmpd="dbl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/>
          <p:cNvCxnSpPr/>
          <p:nvPr/>
        </p:nvCxnSpPr>
        <p:spPr>
          <a:xfrm>
            <a:off x="1933194" y="5375180"/>
            <a:ext cx="1010444" cy="0"/>
          </a:xfrm>
          <a:prstGeom prst="straightConnector1">
            <a:avLst/>
          </a:prstGeom>
          <a:ln w="15875" cmpd="dbl">
            <a:solidFill>
              <a:schemeClr val="tx1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テキスト ボックス 140"/>
          <p:cNvSpPr txBox="1"/>
          <p:nvPr/>
        </p:nvSpPr>
        <p:spPr>
          <a:xfrm>
            <a:off x="2940679" y="5757802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</a:t>
            </a:r>
            <a:endParaRPr kumimoji="1" lang="ja-JP" altLang="en-US" sz="20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2240591" y="5191065"/>
            <a:ext cx="282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</a:t>
            </a:r>
            <a:endParaRPr kumimoji="1" lang="ja-JP" altLang="en-US" sz="20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6323820" y="4674051"/>
                <a:ext cx="6037230" cy="2586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ja-JP" altLang="en-US" sz="16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上式はなにをしてるのか？</a:t>
                </a:r>
                <a:endParaRPr lang="en-US" altLang="ja-JP" sz="16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1. 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まず</a:t>
                </a: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x=1, x=2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軸方向に線形補間</a:t>
                </a:r>
                <a:r>
                  <a:rPr lang="ja-JP" altLang="en-US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し</a:t>
                </a:r>
                <a:r>
                  <a:rPr lang="en-US" altLang="ja-JP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lang="ja-JP" altLang="en-US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点を取得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</a:t>
                </a:r>
                <a:r>
                  <a:rPr lang="ja-JP" altLang="en-US" sz="1600" b="0" dirty="0" smtClean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黄点</a:t>
                </a:r>
                <a:r>
                  <a:rPr lang="ja-JP" altLang="en-US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 </a:t>
                </a:r>
                <a:endParaRPr lang="en-US" altLang="ja-JP" sz="1600" b="0" dirty="0" smtClean="0"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11</m:t>
                        </m:r>
                      </m:sub>
                    </m:sSub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𝑠</m:t>
                    </m:r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12</m:t>
                        </m:r>
                      </m:sub>
                    </m:sSub>
                    <m:r>
                      <a:rPr lang="en-US" altLang="ja-JP" sz="16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  </m:t>
                    </m:r>
                    <m:d>
                      <m:d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−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21</m:t>
                        </m:r>
                      </m:sub>
                    </m:sSub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16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𝑠</m:t>
                    </m:r>
                    <m:sSub>
                      <m:sSubPr>
                        <m:ctrlP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ja-JP" sz="1600" dirty="0" smtClean="0"/>
                  <a:t> </a:t>
                </a:r>
                <a:endParaRPr lang="en-US" altLang="ja-JP" sz="5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dirty="0" smtClean="0"/>
                  <a:t>2.</a:t>
                </a:r>
                <a:r>
                  <a:rPr lang="ja-JP" altLang="en-US" sz="1600" dirty="0" smtClean="0"/>
                  <a:t>得られた</a:t>
                </a:r>
                <a:r>
                  <a:rPr lang="en-US" altLang="ja-JP" sz="1600" dirty="0" smtClean="0"/>
                  <a:t>2</a:t>
                </a:r>
                <a:r>
                  <a:rPr lang="ja-JP" altLang="en-US" sz="1600" dirty="0" smtClean="0"/>
                  <a:t>点を</a:t>
                </a:r>
                <a:r>
                  <a:rPr lang="en-US" altLang="ja-JP" sz="1600" dirty="0" smtClean="0"/>
                  <a:t>x</a:t>
                </a:r>
                <a:r>
                  <a:rPr lang="ja-JP" altLang="en-US" sz="1600" dirty="0" smtClean="0"/>
                  <a:t>軸方向に線形補間（</a:t>
                </a:r>
                <a:r>
                  <a:rPr lang="ja-JP" altLang="en-US" sz="16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赤点</a:t>
                </a:r>
                <a:r>
                  <a:rPr lang="ja-JP" altLang="en-US" sz="1600" dirty="0" smtClean="0"/>
                  <a:t>）</a:t>
                </a:r>
                <a:endParaRPr lang="en-US" altLang="ja-JP" sz="16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600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1−</m:t>
                        </m:r>
                        <m: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−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11</m:t>
                            </m:r>
                          </m:sub>
                        </m:s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altLang="ja-JP" sz="16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+</m:t>
                    </m:r>
                    <m:r>
                      <a:rPr lang="en-US" altLang="ja-JP" sz="16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𝑡</m:t>
                    </m:r>
                    <m:d>
                      <m:dPr>
                        <m:ctrlPr>
                          <a:rPr lang="en-US" altLang="ja-JP" sz="16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1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−</m:t>
                            </m:r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21</m:t>
                            </m:r>
                          </m:sub>
                        </m:sSub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a:rPr lang="en-US" altLang="ja-JP" sz="16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1600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1600" dirty="0" smtClean="0"/>
                  <a:t>　</a:t>
                </a:r>
                <a:endParaRPr lang="en-US" altLang="ja-JP" sz="16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ja-JP" sz="4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ja-JP" sz="1400" dirty="0" smtClean="0"/>
                  <a:t>※</a:t>
                </a:r>
                <a:r>
                  <a:rPr lang="ja-JP" altLang="en-US" sz="1400" dirty="0" smtClean="0"/>
                  <a:t>もちろん</a:t>
                </a:r>
                <a:r>
                  <a:rPr lang="en-US" altLang="ja-JP" sz="1400" dirty="0" smtClean="0"/>
                  <a:t>,</a:t>
                </a:r>
                <a:r>
                  <a:rPr lang="ja-JP" altLang="en-US" sz="1400" dirty="0" smtClean="0"/>
                  <a:t>どちらの軸を最初に</a:t>
                </a:r>
                <a:r>
                  <a:rPr lang="ja-JP" altLang="en-US" sz="1400" dirty="0"/>
                  <a:t>補間</a:t>
                </a:r>
                <a:r>
                  <a:rPr lang="ja-JP" altLang="en-US" sz="1400" dirty="0" smtClean="0"/>
                  <a:t>するか解釈の問題なのでどちらでもよい</a:t>
                </a:r>
                <a:endParaRPr lang="en-US" altLang="ja-JP" sz="1400" dirty="0" smtClean="0"/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20" y="4674051"/>
                <a:ext cx="6037230" cy="2586285"/>
              </a:xfrm>
              <a:prstGeom prst="rect">
                <a:avLst/>
              </a:prstGeom>
              <a:blipFill rotWithShape="0">
                <a:blip r:embed="rId3"/>
                <a:stretch>
                  <a:fillRect l="-505" t="-472" b="-4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3822303" y="1269230"/>
                <a:ext cx="19245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𝑠</m:t>
                      </m:r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303" y="1269230"/>
                <a:ext cx="192456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矢印コネクタ 143"/>
          <p:cNvCxnSpPr/>
          <p:nvPr/>
        </p:nvCxnSpPr>
        <p:spPr>
          <a:xfrm flipH="1">
            <a:off x="3245644" y="1453896"/>
            <a:ext cx="697309" cy="136684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136128" y="946142"/>
                <a:ext cx="1913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−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sub>
                      </m:sSub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+</m:t>
                      </m:r>
                      <m:r>
                        <a:rPr lang="en-US" altLang="ja-JP" i="1" dirty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𝑠</m:t>
                      </m:r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  <m:r>
                            <a:rPr lang="en-US" altLang="ja-JP" i="1" dirty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8" y="946142"/>
                <a:ext cx="1913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線矢印コネクタ 145"/>
          <p:cNvCxnSpPr/>
          <p:nvPr/>
        </p:nvCxnSpPr>
        <p:spPr>
          <a:xfrm>
            <a:off x="1190625" y="1314450"/>
            <a:ext cx="1047209" cy="5305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1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1279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補間法</a:t>
            </a:r>
            <a:r>
              <a:rPr lang="ja-JP" altLang="en-US" sz="3200" dirty="0" smtClean="0"/>
              <a:t>（</a:t>
            </a:r>
            <a:r>
              <a:rPr lang="en-US" altLang="ja-JP" sz="3200" dirty="0" smtClean="0"/>
              <a:t>2D</a:t>
            </a:r>
            <a:r>
              <a:rPr lang="ja-JP" altLang="en-US" sz="3200" dirty="0"/>
              <a:t>）</a:t>
            </a:r>
            <a:r>
              <a:rPr lang="en-US" altLang="ja-JP" sz="3200" dirty="0"/>
              <a:t>: </a:t>
            </a:r>
            <a:r>
              <a:rPr lang="en-US" altLang="ja-JP" sz="3200" dirty="0" err="1" smtClean="0"/>
              <a:t>Bicubic</a:t>
            </a:r>
            <a:r>
              <a:rPr lang="en-US" altLang="ja-JP" sz="3200" dirty="0" smtClean="0"/>
              <a:t> Convolution Interpolation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正方形/長方形 240"/>
              <p:cNvSpPr/>
              <p:nvPr/>
            </p:nvSpPr>
            <p:spPr>
              <a:xfrm>
                <a:off x="764487" y="4570831"/>
                <a:ext cx="7129259" cy="2180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1,2</m:t>
                        </m:r>
                      </m:e>
                    </m:d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 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∈[1,2]</m:t>
                    </m:r>
                  </m:oMath>
                </a14:m>
                <a:r>
                  <a:rPr lang="ja-JP" altLang="en-US" sz="20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の範囲を近傍</a:t>
                </a:r>
                <a:r>
                  <a:rPr lang="en-US" altLang="ja-JP" sz="2000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16</a:t>
                </a:r>
                <a:r>
                  <a:rPr lang="ja-JP" altLang="en-US" sz="20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i="1" dirty="0" smtClean="0">
                    <a:latin typeface="Cambria Math" panose="02040503050406030204" pitchFamily="18" charset="0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より補間する</a:t>
                </a:r>
                <a:endParaRPr lang="en-US" altLang="ja-JP" sz="400" i="1" dirty="0" smtClean="0">
                  <a:latin typeface="Cambria Math" panose="02040503050406030204" pitchFamily="18" charset="0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𝑔</m:t>
                    </m:r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=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 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  <a:ea typeface="メイリオ" panose="020B0604030504040204" pitchFamily="50" charset="-128"/>
                                    <a:cs typeface="メイリオ" panose="020B0604030504040204" pitchFamily="50" charset="-128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</m:t>
                                  </m:r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</m:t>
                                  </m:r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</m:t>
                                  </m:r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</m:t>
                                  </m:r>
                                  <m: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  <a:ea typeface="メイリオ" panose="020B0604030504040204" pitchFamily="50" charset="-128"/>
                                <a:cs typeface="メイリオ" panose="020B0604030504040204" pitchFamily="50" charset="-128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メイリオ" panose="020B0604030504040204" pitchFamily="50" charset="-128"/>
                                          <a:cs typeface="メイリオ" panose="020B0604030504040204" pitchFamily="50" charset="-128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altLang="ja-JP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h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次元補間と同様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sSub>
                      <m:sSub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  <m:sub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ja-JP" altLang="en-US" sz="2000" i="1" dirty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は</m:t>
                    </m:r>
                  </m:oMath>
                </a14:m>
                <a:r>
                  <a:rPr lang="ja-JP" altLang="en-US" sz="2000" dirty="0" smtClean="0"/>
                  <a:t>右上図の通り定義される</a:t>
                </a:r>
                <a:r>
                  <a:rPr lang="en-US" altLang="ja-JP" sz="2000" dirty="0" smtClean="0"/>
                  <a:t>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41" name="正方形/長方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87" y="4570831"/>
                <a:ext cx="7129259" cy="2180149"/>
              </a:xfrm>
              <a:prstGeom prst="rect">
                <a:avLst/>
              </a:prstGeom>
              <a:blipFill rotWithShape="0">
                <a:blip r:embed="rId3"/>
                <a:stretch>
                  <a:fillRect t="-1961" b="-4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グループ化 23"/>
          <p:cNvGrpSpPr/>
          <p:nvPr/>
        </p:nvGrpSpPr>
        <p:grpSpPr>
          <a:xfrm>
            <a:off x="805682" y="824484"/>
            <a:ext cx="5431212" cy="3414014"/>
            <a:chOff x="427730" y="1104900"/>
            <a:chExt cx="5431212" cy="3414014"/>
          </a:xfrm>
        </p:grpSpPr>
        <p:cxnSp>
          <p:nvCxnSpPr>
            <p:cNvPr id="197" name="直線矢印コネクタ 196"/>
            <p:cNvCxnSpPr/>
            <p:nvPr/>
          </p:nvCxnSpPr>
          <p:spPr>
            <a:xfrm>
              <a:off x="771655" y="2050893"/>
              <a:ext cx="247804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/>
            <p:cNvCxnSpPr/>
            <p:nvPr/>
          </p:nvCxnSpPr>
          <p:spPr>
            <a:xfrm>
              <a:off x="639237" y="1860647"/>
              <a:ext cx="1650870" cy="229349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/>
            <p:cNvCxnSpPr/>
            <p:nvPr/>
          </p:nvCxnSpPr>
          <p:spPr>
            <a:xfrm>
              <a:off x="1605488" y="2061377"/>
              <a:ext cx="1684511" cy="207666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/>
            <p:cNvCxnSpPr/>
            <p:nvPr/>
          </p:nvCxnSpPr>
          <p:spPr>
            <a:xfrm>
              <a:off x="2414994" y="2049391"/>
              <a:ext cx="1890585" cy="209323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/>
            <p:cNvCxnSpPr/>
            <p:nvPr/>
          </p:nvCxnSpPr>
          <p:spPr>
            <a:xfrm>
              <a:off x="3237100" y="2053919"/>
              <a:ext cx="2089315" cy="210022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/>
            <p:cNvCxnSpPr/>
            <p:nvPr/>
          </p:nvCxnSpPr>
          <p:spPr>
            <a:xfrm>
              <a:off x="1228080" y="2682918"/>
              <a:ext cx="26547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/>
            <p:cNvCxnSpPr/>
            <p:nvPr/>
          </p:nvCxnSpPr>
          <p:spPr>
            <a:xfrm>
              <a:off x="1721683" y="3362093"/>
              <a:ext cx="2822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/>
            <p:cNvCxnSpPr/>
            <p:nvPr/>
          </p:nvCxnSpPr>
          <p:spPr>
            <a:xfrm>
              <a:off x="2295285" y="4144998"/>
              <a:ext cx="34760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V="1">
              <a:off x="3600829" y="2312675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/>
            <p:cNvSpPr txBox="1"/>
            <p:nvPr/>
          </p:nvSpPr>
          <p:spPr>
            <a:xfrm>
              <a:off x="2205559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1" name="テキスト ボックス 180"/>
            <p:cNvSpPr txBox="1"/>
            <p:nvPr/>
          </p:nvSpPr>
          <p:spPr>
            <a:xfrm>
              <a:off x="3137910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4171056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5204201" y="41188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878367" y="2475404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1394938" y="3143170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477287" y="1948333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5538020" y="3708040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427730" y="1480477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20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2612962" y="2829832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2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20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6" name="直線矢印コネクタ 235"/>
            <p:cNvCxnSpPr/>
            <p:nvPr/>
          </p:nvCxnSpPr>
          <p:spPr>
            <a:xfrm flipV="1">
              <a:off x="2881617" y="1457325"/>
              <a:ext cx="0" cy="146052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/>
            <p:cNvCxnSpPr/>
            <p:nvPr/>
          </p:nvCxnSpPr>
          <p:spPr>
            <a:xfrm flipV="1">
              <a:off x="2665330" y="2567469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/>
            <p:cNvSpPr/>
            <p:nvPr/>
          </p:nvSpPr>
          <p:spPr>
            <a:xfrm>
              <a:off x="2831239" y="2855652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直線矢印コネクタ 61"/>
            <p:cNvCxnSpPr/>
            <p:nvPr/>
          </p:nvCxnSpPr>
          <p:spPr>
            <a:xfrm flipV="1">
              <a:off x="5332093" y="2908300"/>
              <a:ext cx="0" cy="12530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47261" y="1109472"/>
              <a:ext cx="0" cy="9548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/>
            <p:cNvCxnSpPr/>
            <p:nvPr/>
          </p:nvCxnSpPr>
          <p:spPr>
            <a:xfrm flipV="1">
              <a:off x="2418205" y="1308100"/>
              <a:ext cx="0" cy="7318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 flipV="1">
              <a:off x="1605405" y="1638300"/>
              <a:ext cx="0" cy="427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/>
            <p:nvPr/>
          </p:nvCxnSpPr>
          <p:spPr>
            <a:xfrm flipV="1">
              <a:off x="779905" y="1409700"/>
              <a:ext cx="0" cy="6429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/>
            <p:cNvCxnSpPr/>
            <p:nvPr/>
          </p:nvCxnSpPr>
          <p:spPr>
            <a:xfrm flipV="1">
              <a:off x="2123558" y="1555137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/>
            <p:cNvCxnSpPr/>
            <p:nvPr/>
          </p:nvCxnSpPr>
          <p:spPr>
            <a:xfrm flipV="1">
              <a:off x="2986612" y="1271651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 flipV="1">
              <a:off x="1232971" y="1933575"/>
              <a:ext cx="0" cy="7655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 flipV="1">
              <a:off x="3862912" y="1247839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矢印コネクタ 125"/>
            <p:cNvCxnSpPr/>
            <p:nvPr/>
          </p:nvCxnSpPr>
          <p:spPr>
            <a:xfrm flipV="1">
              <a:off x="1715571" y="2362200"/>
              <a:ext cx="0" cy="9973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矢印コネクタ 126"/>
            <p:cNvCxnSpPr/>
            <p:nvPr/>
          </p:nvCxnSpPr>
          <p:spPr>
            <a:xfrm flipV="1">
              <a:off x="4534279" y="2489200"/>
              <a:ext cx="0" cy="86113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矢印コネクタ 127"/>
            <p:cNvCxnSpPr/>
            <p:nvPr/>
          </p:nvCxnSpPr>
          <p:spPr>
            <a:xfrm flipV="1">
              <a:off x="4284343" y="3238500"/>
              <a:ext cx="0" cy="9228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矢印コネクタ 129"/>
            <p:cNvCxnSpPr/>
            <p:nvPr/>
          </p:nvCxnSpPr>
          <p:spPr>
            <a:xfrm flipV="1">
              <a:off x="3293743" y="3511550"/>
              <a:ext cx="0" cy="6498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/>
            <p:cNvCxnSpPr/>
            <p:nvPr/>
          </p:nvCxnSpPr>
          <p:spPr>
            <a:xfrm flipV="1">
              <a:off x="2277743" y="3168650"/>
              <a:ext cx="0" cy="9927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フリーフォーム 7"/>
            <p:cNvSpPr/>
            <p:nvPr/>
          </p:nvSpPr>
          <p:spPr>
            <a:xfrm>
              <a:off x="777875" y="1104900"/>
              <a:ext cx="2476500" cy="538040"/>
            </a:xfrm>
            <a:custGeom>
              <a:avLst/>
              <a:gdLst>
                <a:gd name="connsiteX0" fmla="*/ 0 w 2476500"/>
                <a:gd name="connsiteY0" fmla="*/ 304800 h 538040"/>
                <a:gd name="connsiteX1" fmla="*/ 831850 w 2476500"/>
                <a:gd name="connsiteY1" fmla="*/ 536575 h 538040"/>
                <a:gd name="connsiteX2" fmla="*/ 1651000 w 2476500"/>
                <a:gd name="connsiteY2" fmla="*/ 206375 h 538040"/>
                <a:gd name="connsiteX3" fmla="*/ 2476500 w 2476500"/>
                <a:gd name="connsiteY3" fmla="*/ 0 h 5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538040">
                  <a:moveTo>
                    <a:pt x="0" y="304800"/>
                  </a:moveTo>
                  <a:cubicBezTo>
                    <a:pt x="278341" y="428889"/>
                    <a:pt x="556683" y="552979"/>
                    <a:pt x="831850" y="536575"/>
                  </a:cubicBezTo>
                  <a:cubicBezTo>
                    <a:pt x="1107017" y="520171"/>
                    <a:pt x="1376892" y="295804"/>
                    <a:pt x="1651000" y="206375"/>
                  </a:cubicBezTo>
                  <a:cubicBezTo>
                    <a:pt x="1925108" y="116946"/>
                    <a:pt x="2200804" y="58473"/>
                    <a:pt x="2476500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 9"/>
            <p:cNvSpPr/>
            <p:nvPr/>
          </p:nvSpPr>
          <p:spPr>
            <a:xfrm>
              <a:off x="1238250" y="1232735"/>
              <a:ext cx="2628901" cy="700840"/>
            </a:xfrm>
            <a:custGeom>
              <a:avLst/>
              <a:gdLst>
                <a:gd name="connsiteX0" fmla="*/ 0 w 2633663"/>
                <a:gd name="connsiteY0" fmla="*/ 689070 h 689070"/>
                <a:gd name="connsiteX1" fmla="*/ 890588 w 2633663"/>
                <a:gd name="connsiteY1" fmla="*/ 322358 h 689070"/>
                <a:gd name="connsiteX2" fmla="*/ 1752600 w 2633663"/>
                <a:gd name="connsiteY2" fmla="*/ 36608 h 689070"/>
                <a:gd name="connsiteX3" fmla="*/ 2633663 w 2633663"/>
                <a:gd name="connsiteY3" fmla="*/ 12795 h 689070"/>
                <a:gd name="connsiteX0" fmla="*/ 0 w 2633663"/>
                <a:gd name="connsiteY0" fmla="*/ 688265 h 688265"/>
                <a:gd name="connsiteX1" fmla="*/ 890588 w 2633663"/>
                <a:gd name="connsiteY1" fmla="*/ 307265 h 688265"/>
                <a:gd name="connsiteX2" fmla="*/ 1752600 w 2633663"/>
                <a:gd name="connsiteY2" fmla="*/ 35803 h 688265"/>
                <a:gd name="connsiteX3" fmla="*/ 2633663 w 2633663"/>
                <a:gd name="connsiteY3" fmla="*/ 11990 h 688265"/>
                <a:gd name="connsiteX0" fmla="*/ 0 w 2633663"/>
                <a:gd name="connsiteY0" fmla="*/ 694175 h 694175"/>
                <a:gd name="connsiteX1" fmla="*/ 890588 w 2633663"/>
                <a:gd name="connsiteY1" fmla="*/ 313175 h 694175"/>
                <a:gd name="connsiteX2" fmla="*/ 1745456 w 2633663"/>
                <a:gd name="connsiteY2" fmla="*/ 29806 h 694175"/>
                <a:gd name="connsiteX3" fmla="*/ 2633663 w 2633663"/>
                <a:gd name="connsiteY3" fmla="*/ 17900 h 694175"/>
                <a:gd name="connsiteX0" fmla="*/ 0 w 2628901"/>
                <a:gd name="connsiteY0" fmla="*/ 700840 h 700840"/>
                <a:gd name="connsiteX1" fmla="*/ 890588 w 2628901"/>
                <a:gd name="connsiteY1" fmla="*/ 319840 h 700840"/>
                <a:gd name="connsiteX2" fmla="*/ 1745456 w 2628901"/>
                <a:gd name="connsiteY2" fmla="*/ 36471 h 700840"/>
                <a:gd name="connsiteX3" fmla="*/ 2628901 w 2628901"/>
                <a:gd name="connsiteY3" fmla="*/ 12659 h 70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01" h="700840">
                  <a:moveTo>
                    <a:pt x="0" y="700840"/>
                  </a:moveTo>
                  <a:cubicBezTo>
                    <a:pt x="299244" y="571856"/>
                    <a:pt x="599679" y="430568"/>
                    <a:pt x="890588" y="319840"/>
                  </a:cubicBezTo>
                  <a:cubicBezTo>
                    <a:pt x="1181497" y="209112"/>
                    <a:pt x="1455737" y="87668"/>
                    <a:pt x="1745456" y="36471"/>
                  </a:cubicBezTo>
                  <a:cubicBezTo>
                    <a:pt x="2035175" y="-14726"/>
                    <a:pt x="2333626" y="-1232"/>
                    <a:pt x="2628901" y="12659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/>
            <p:cNvSpPr/>
            <p:nvPr/>
          </p:nvSpPr>
          <p:spPr>
            <a:xfrm>
              <a:off x="1714500" y="2310076"/>
              <a:ext cx="2822575" cy="262201"/>
            </a:xfrm>
            <a:custGeom>
              <a:avLst/>
              <a:gdLst>
                <a:gd name="connsiteX0" fmla="*/ 0 w 2822575"/>
                <a:gd name="connsiteY0" fmla="*/ 55299 h 262201"/>
                <a:gd name="connsiteX1" fmla="*/ 952500 w 2822575"/>
                <a:gd name="connsiteY1" fmla="*/ 261674 h 262201"/>
                <a:gd name="connsiteX2" fmla="*/ 1892300 w 2822575"/>
                <a:gd name="connsiteY2" fmla="*/ 1324 h 262201"/>
                <a:gd name="connsiteX3" fmla="*/ 2822575 w 2822575"/>
                <a:gd name="connsiteY3" fmla="*/ 179124 h 2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575" h="262201">
                  <a:moveTo>
                    <a:pt x="0" y="55299"/>
                  </a:moveTo>
                  <a:cubicBezTo>
                    <a:pt x="318558" y="162984"/>
                    <a:pt x="637117" y="270670"/>
                    <a:pt x="952500" y="261674"/>
                  </a:cubicBezTo>
                  <a:cubicBezTo>
                    <a:pt x="1267883" y="252678"/>
                    <a:pt x="1580621" y="15082"/>
                    <a:pt x="1892300" y="1324"/>
                  </a:cubicBezTo>
                  <a:cubicBezTo>
                    <a:pt x="2203979" y="-12434"/>
                    <a:pt x="2513277" y="83345"/>
                    <a:pt x="2822575" y="17912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/>
            <p:cNvSpPr/>
            <p:nvPr/>
          </p:nvSpPr>
          <p:spPr>
            <a:xfrm>
              <a:off x="2273300" y="2908300"/>
              <a:ext cx="3063875" cy="606953"/>
            </a:xfrm>
            <a:custGeom>
              <a:avLst/>
              <a:gdLst>
                <a:gd name="connsiteX0" fmla="*/ 0 w 3063875"/>
                <a:gd name="connsiteY0" fmla="*/ 263525 h 606953"/>
                <a:gd name="connsiteX1" fmla="*/ 1019175 w 3063875"/>
                <a:gd name="connsiteY1" fmla="*/ 606425 h 606953"/>
                <a:gd name="connsiteX2" fmla="*/ 2012950 w 3063875"/>
                <a:gd name="connsiteY2" fmla="*/ 333375 h 606953"/>
                <a:gd name="connsiteX3" fmla="*/ 3063875 w 3063875"/>
                <a:gd name="connsiteY3" fmla="*/ 0 h 60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3875" h="606953">
                  <a:moveTo>
                    <a:pt x="0" y="263525"/>
                  </a:moveTo>
                  <a:cubicBezTo>
                    <a:pt x="341841" y="429154"/>
                    <a:pt x="683683" y="594783"/>
                    <a:pt x="1019175" y="606425"/>
                  </a:cubicBezTo>
                  <a:cubicBezTo>
                    <a:pt x="1354667" y="618067"/>
                    <a:pt x="1672167" y="434446"/>
                    <a:pt x="2012950" y="333375"/>
                  </a:cubicBezTo>
                  <a:cubicBezTo>
                    <a:pt x="2353733" y="232304"/>
                    <a:pt x="2708804" y="116152"/>
                    <a:pt x="3063875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リーフォーム 21"/>
            <p:cNvSpPr/>
            <p:nvPr/>
          </p:nvSpPr>
          <p:spPr>
            <a:xfrm>
              <a:off x="2175034" y="1252643"/>
              <a:ext cx="1892141" cy="2056343"/>
            </a:xfrm>
            <a:custGeom>
              <a:avLst/>
              <a:gdLst>
                <a:gd name="connsiteX0" fmla="*/ 0 w 1889760"/>
                <a:gd name="connsiteY0" fmla="*/ 146843 h 2067083"/>
                <a:gd name="connsiteX1" fmla="*/ 579120 w 1889760"/>
                <a:gd name="connsiteY1" fmla="*/ 78263 h 2067083"/>
                <a:gd name="connsiteX2" fmla="*/ 1196340 w 1889760"/>
                <a:gd name="connsiteY2" fmla="*/ 1099343 h 2067083"/>
                <a:gd name="connsiteX3" fmla="*/ 1889760 w 1889760"/>
                <a:gd name="connsiteY3" fmla="*/ 2067083 h 2067083"/>
                <a:gd name="connsiteX0" fmla="*/ 0 w 1863566"/>
                <a:gd name="connsiteY0" fmla="*/ 172372 h 2054512"/>
                <a:gd name="connsiteX1" fmla="*/ 552926 w 1863566"/>
                <a:gd name="connsiteY1" fmla="*/ 65692 h 2054512"/>
                <a:gd name="connsiteX2" fmla="*/ 1170146 w 1863566"/>
                <a:gd name="connsiteY2" fmla="*/ 1086772 h 2054512"/>
                <a:gd name="connsiteX3" fmla="*/ 1863566 w 1863566"/>
                <a:gd name="connsiteY3" fmla="*/ 2054512 h 2054512"/>
                <a:gd name="connsiteX0" fmla="*/ 0 w 1863566"/>
                <a:gd name="connsiteY0" fmla="*/ 163268 h 2045408"/>
                <a:gd name="connsiteX1" fmla="*/ 567213 w 1863566"/>
                <a:gd name="connsiteY1" fmla="*/ 68494 h 2045408"/>
                <a:gd name="connsiteX2" fmla="*/ 1170146 w 1863566"/>
                <a:gd name="connsiteY2" fmla="*/ 1077668 h 2045408"/>
                <a:gd name="connsiteX3" fmla="*/ 1863566 w 1863566"/>
                <a:gd name="connsiteY3" fmla="*/ 2045408 h 2045408"/>
                <a:gd name="connsiteX0" fmla="*/ 0 w 1863566"/>
                <a:gd name="connsiteY0" fmla="*/ 165030 h 2047170"/>
                <a:gd name="connsiteX1" fmla="*/ 567213 w 1863566"/>
                <a:gd name="connsiteY1" fmla="*/ 70256 h 2047170"/>
                <a:gd name="connsiteX2" fmla="*/ 1174909 w 1863566"/>
                <a:gd name="connsiteY2" fmla="*/ 1103242 h 2047170"/>
                <a:gd name="connsiteX3" fmla="*/ 1863566 w 1863566"/>
                <a:gd name="connsiteY3" fmla="*/ 2047170 h 2047170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2141" h="2056343">
                  <a:moveTo>
                    <a:pt x="0" y="164678"/>
                  </a:moveTo>
                  <a:cubicBezTo>
                    <a:pt x="189865" y="51013"/>
                    <a:pt x="368220" y="-85671"/>
                    <a:pt x="567213" y="69904"/>
                  </a:cubicBezTo>
                  <a:cubicBezTo>
                    <a:pt x="766206" y="225479"/>
                    <a:pt x="1063625" y="681329"/>
                    <a:pt x="1193959" y="1098127"/>
                  </a:cubicBezTo>
                  <a:cubicBezTo>
                    <a:pt x="1324293" y="1514925"/>
                    <a:pt x="1616551" y="1838220"/>
                    <a:pt x="1892141" y="2056343"/>
                  </a:cubicBezTo>
                </a:path>
              </a:pathLst>
            </a:cu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円/楕円 236"/>
            <p:cNvSpPr/>
            <p:nvPr/>
          </p:nvSpPr>
          <p:spPr>
            <a:xfrm>
              <a:off x="2850290" y="143530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3333207" y="231668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4041867" y="327680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2144487" y="138387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2715987" y="129243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4" name="グループ化 243"/>
          <p:cNvGrpSpPr/>
          <p:nvPr/>
        </p:nvGrpSpPr>
        <p:grpSpPr>
          <a:xfrm>
            <a:off x="7671291" y="555517"/>
            <a:ext cx="4044460" cy="3651436"/>
            <a:chOff x="7686941" y="555516"/>
            <a:chExt cx="4429399" cy="3998969"/>
          </a:xfrm>
        </p:grpSpPr>
        <p:sp>
          <p:nvSpPr>
            <p:cNvPr id="117" name="テキスト ボックス 116"/>
            <p:cNvSpPr txBox="1"/>
            <p:nvPr/>
          </p:nvSpPr>
          <p:spPr>
            <a:xfrm>
              <a:off x="7686941" y="3984474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(1,1)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9" name="グループ化 28"/>
            <p:cNvGrpSpPr/>
            <p:nvPr/>
          </p:nvGrpSpPr>
          <p:grpSpPr>
            <a:xfrm>
              <a:off x="8447994" y="1091075"/>
              <a:ext cx="2935264" cy="2928475"/>
              <a:chOff x="8286069" y="1348250"/>
              <a:chExt cx="2553381" cy="2547475"/>
            </a:xfrm>
          </p:grpSpPr>
          <p:cxnSp>
            <p:nvCxnSpPr>
              <p:cNvPr id="103" name="直線矢印コネクタ 102"/>
              <p:cNvCxnSpPr/>
              <p:nvPr/>
            </p:nvCxnSpPr>
            <p:spPr>
              <a:xfrm flipV="1">
                <a:off x="828606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矢印コネクタ 147"/>
              <p:cNvCxnSpPr/>
              <p:nvPr/>
            </p:nvCxnSpPr>
            <p:spPr>
              <a:xfrm flipV="1">
                <a:off x="913061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矢印コネクタ 148"/>
              <p:cNvCxnSpPr/>
              <p:nvPr/>
            </p:nvCxnSpPr>
            <p:spPr>
              <a:xfrm flipV="1">
                <a:off x="997516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矢印コネクタ 149"/>
              <p:cNvCxnSpPr/>
              <p:nvPr/>
            </p:nvCxnSpPr>
            <p:spPr>
              <a:xfrm flipV="1">
                <a:off x="10819719" y="1353475"/>
                <a:ext cx="0" cy="2542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矢印コネクタ 151"/>
              <p:cNvCxnSpPr/>
              <p:nvPr/>
            </p:nvCxnSpPr>
            <p:spPr>
              <a:xfrm rot="5400000" flipV="1">
                <a:off x="9574897" y="8369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矢印コネクタ 152"/>
              <p:cNvCxnSpPr/>
              <p:nvPr/>
            </p:nvCxnSpPr>
            <p:spPr>
              <a:xfrm rot="5400000" flipV="1">
                <a:off x="9574897" y="92824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矢印コネクタ 153"/>
              <p:cNvCxnSpPr/>
              <p:nvPr/>
            </p:nvCxnSpPr>
            <p:spPr>
              <a:xfrm rot="5400000" flipV="1">
                <a:off x="9574897" y="177279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矢印コネクタ 154"/>
              <p:cNvCxnSpPr/>
              <p:nvPr/>
            </p:nvCxnSpPr>
            <p:spPr>
              <a:xfrm rot="5400000" flipV="1">
                <a:off x="9574897" y="2617347"/>
                <a:ext cx="0" cy="25291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矢印コネクタ 164"/>
              <p:cNvCxnSpPr/>
              <p:nvPr/>
            </p:nvCxnSpPr>
            <p:spPr>
              <a:xfrm flipV="1">
                <a:off x="9676881" y="1353475"/>
                <a:ext cx="0" cy="25422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矢印コネクタ 191"/>
              <p:cNvCxnSpPr/>
              <p:nvPr/>
            </p:nvCxnSpPr>
            <p:spPr>
              <a:xfrm rot="5400000" flipV="1">
                <a:off x="9574897" y="1176821"/>
                <a:ext cx="0" cy="252910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円/楕円 157"/>
            <p:cNvSpPr/>
            <p:nvPr/>
          </p:nvSpPr>
          <p:spPr>
            <a:xfrm>
              <a:off x="10003691" y="2295836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テキスト ボックス 158"/>
            <p:cNvSpPr txBox="1"/>
            <p:nvPr/>
          </p:nvSpPr>
          <p:spPr>
            <a:xfrm>
              <a:off x="11300091" y="3789529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(4,1)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0983861" y="700254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(4,4)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テキスト ボックス 160"/>
            <p:cNvSpPr txBox="1"/>
            <p:nvPr/>
          </p:nvSpPr>
          <p:spPr>
            <a:xfrm>
              <a:off x="8050161" y="700254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(1,4)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テキスト ボックス 161"/>
            <p:cNvSpPr txBox="1"/>
            <p:nvPr/>
          </p:nvSpPr>
          <p:spPr>
            <a:xfrm>
              <a:off x="10090214" y="555516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20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2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20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9583301" y="350344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</a:t>
              </a:r>
              <a:endParaRPr lang="ja-JP" altLang="en-US" baseline="-25000" dirty="0"/>
            </a:p>
          </p:txBody>
        </p:sp>
        <p:sp>
          <p:nvSpPr>
            <p:cNvPr id="230" name="左中かっこ 229"/>
            <p:cNvSpPr/>
            <p:nvPr/>
          </p:nvSpPr>
          <p:spPr>
            <a:xfrm rot="16200000" flipH="1">
              <a:off x="9680468" y="3603828"/>
              <a:ext cx="90866" cy="617601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左中かっこ 170"/>
            <p:cNvSpPr/>
            <p:nvPr/>
          </p:nvSpPr>
          <p:spPr>
            <a:xfrm rot="16200000">
              <a:off x="9114032" y="3343075"/>
              <a:ext cx="239270" cy="1611376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9070313" y="418515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baseline="-25000" dirty="0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10065902" y="350344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3</a:t>
              </a:r>
              <a:endParaRPr lang="ja-JP" altLang="en-US" baseline="-25000" dirty="0"/>
            </a:p>
          </p:txBody>
        </p:sp>
        <p:sp>
          <p:nvSpPr>
            <p:cNvPr id="189" name="左中かっこ 188"/>
            <p:cNvSpPr/>
            <p:nvPr/>
          </p:nvSpPr>
          <p:spPr>
            <a:xfrm rot="16200000" flipH="1">
              <a:off x="10164658" y="3760989"/>
              <a:ext cx="90866" cy="303277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左中かっこ 189"/>
            <p:cNvSpPr/>
            <p:nvPr/>
          </p:nvSpPr>
          <p:spPr>
            <a:xfrm rot="16200000">
              <a:off x="10580880" y="3495477"/>
              <a:ext cx="239272" cy="1306573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0530813" y="418515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4</a:t>
              </a:r>
              <a:endParaRPr lang="ja-JP" altLang="en-US" baseline="-25000" dirty="0"/>
            </a:p>
          </p:txBody>
        </p:sp>
        <p:sp>
          <p:nvSpPr>
            <p:cNvPr id="207" name="左中かっこ 206"/>
            <p:cNvSpPr/>
            <p:nvPr/>
          </p:nvSpPr>
          <p:spPr>
            <a:xfrm flipH="1">
              <a:off x="8493981" y="2368041"/>
              <a:ext cx="103703" cy="651384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左中かっこ 207"/>
            <p:cNvSpPr/>
            <p:nvPr/>
          </p:nvSpPr>
          <p:spPr>
            <a:xfrm flipH="1">
              <a:off x="8493981" y="2052637"/>
              <a:ext cx="103703" cy="295275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9" name="左中かっこ 208"/>
            <p:cNvSpPr/>
            <p:nvPr/>
          </p:nvSpPr>
          <p:spPr>
            <a:xfrm>
              <a:off x="8186402" y="1115377"/>
              <a:ext cx="195441" cy="1246823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左中かっこ 209"/>
            <p:cNvSpPr/>
            <p:nvPr/>
          </p:nvSpPr>
          <p:spPr>
            <a:xfrm>
              <a:off x="8186402" y="2372678"/>
              <a:ext cx="195441" cy="1627823"/>
            </a:xfrm>
            <a:prstGeom prst="leftBrace">
              <a:avLst>
                <a:gd name="adj1" fmla="val 5939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8555247" y="244818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2</a:t>
              </a:r>
              <a:endParaRPr lang="ja-JP" altLang="en-US" baseline="-25000" dirty="0"/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7857351" y="3011289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1</a:t>
              </a:r>
              <a:endParaRPr lang="ja-JP" altLang="en-US" baseline="-25000" dirty="0"/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7857351" y="1544439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4</a:t>
              </a:r>
              <a:endParaRPr lang="ja-JP" altLang="en-US" baseline="-25000" dirty="0"/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544816" y="1963539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r>
                <a:rPr lang="en-US" altLang="ja-JP" i="1" baseline="-250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3</a:t>
              </a:r>
              <a:endParaRPr lang="ja-JP" altLang="en-US" baseline="-25000" dirty="0"/>
            </a:p>
          </p:txBody>
        </p:sp>
        <p:sp>
          <p:nvSpPr>
            <p:cNvPr id="215" name="円/楕円 214"/>
            <p:cNvSpPr/>
            <p:nvPr/>
          </p:nvSpPr>
          <p:spPr>
            <a:xfrm>
              <a:off x="1131179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円/楕円 215"/>
            <p:cNvSpPr/>
            <p:nvPr/>
          </p:nvSpPr>
          <p:spPr>
            <a:xfrm>
              <a:off x="1131179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8" name="円/楕円 217"/>
            <p:cNvSpPr/>
            <p:nvPr/>
          </p:nvSpPr>
          <p:spPr>
            <a:xfrm>
              <a:off x="1131179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9" name="円/楕円 218"/>
            <p:cNvSpPr/>
            <p:nvPr/>
          </p:nvSpPr>
          <p:spPr>
            <a:xfrm>
              <a:off x="1131179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0" name="円/楕円 219"/>
            <p:cNvSpPr/>
            <p:nvPr/>
          </p:nvSpPr>
          <p:spPr>
            <a:xfrm>
              <a:off x="1035294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1" name="円/楕円 220"/>
            <p:cNvSpPr/>
            <p:nvPr/>
          </p:nvSpPr>
          <p:spPr>
            <a:xfrm>
              <a:off x="1035294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2" name="円/楕円 221"/>
            <p:cNvSpPr/>
            <p:nvPr/>
          </p:nvSpPr>
          <p:spPr>
            <a:xfrm>
              <a:off x="1035294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3" name="円/楕円 222"/>
            <p:cNvSpPr/>
            <p:nvPr/>
          </p:nvSpPr>
          <p:spPr>
            <a:xfrm>
              <a:off x="1035294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/>
            <p:cNvSpPr/>
            <p:nvPr/>
          </p:nvSpPr>
          <p:spPr>
            <a:xfrm>
              <a:off x="936869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2" name="円/楕円 231"/>
            <p:cNvSpPr/>
            <p:nvPr/>
          </p:nvSpPr>
          <p:spPr>
            <a:xfrm>
              <a:off x="936869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円/楕円 232"/>
            <p:cNvSpPr/>
            <p:nvPr/>
          </p:nvSpPr>
          <p:spPr>
            <a:xfrm>
              <a:off x="936869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円/楕円 233"/>
            <p:cNvSpPr/>
            <p:nvPr/>
          </p:nvSpPr>
          <p:spPr>
            <a:xfrm>
              <a:off x="936869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円/楕円 234"/>
            <p:cNvSpPr/>
            <p:nvPr/>
          </p:nvSpPr>
          <p:spPr>
            <a:xfrm>
              <a:off x="8397141" y="3943661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円/楕円 238"/>
            <p:cNvSpPr/>
            <p:nvPr/>
          </p:nvSpPr>
          <p:spPr>
            <a:xfrm>
              <a:off x="8397141" y="297498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円/楕円 239"/>
            <p:cNvSpPr/>
            <p:nvPr/>
          </p:nvSpPr>
          <p:spPr>
            <a:xfrm>
              <a:off x="8397141" y="200630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8397141" y="1037622"/>
              <a:ext cx="100826" cy="1008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3" name="正方形/長方形 242"/>
          <p:cNvSpPr/>
          <p:nvPr/>
        </p:nvSpPr>
        <p:spPr>
          <a:xfrm>
            <a:off x="8276585" y="4914384"/>
            <a:ext cx="332486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上図の通り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軸に沿って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cubic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補間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得られた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点を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利用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軸に沿って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cubic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補間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350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画像の補間法 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6512560"/>
            <a:ext cx="11473211" cy="3454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教科書</a:t>
            </a:r>
            <a:r>
              <a:rPr kumimoji="1" lang="en-US" altLang="ja-JP" dirty="0" smtClean="0"/>
              <a:t>p171</a:t>
            </a:r>
            <a:r>
              <a:rPr kumimoji="1" lang="ja-JP" altLang="en-US" dirty="0" smtClean="0"/>
              <a:t>の図参照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348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まとめ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画像の補間法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80"/>
            <a:ext cx="11473211" cy="1016664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画像</a:t>
            </a:r>
            <a:r>
              <a:rPr lang="ja-JP" altLang="en-US" sz="2400" dirty="0" smtClean="0"/>
              <a:t>の変換（特に拡大）の際，画像の画素と画素の間を参照する</a:t>
            </a:r>
            <a:endParaRPr lang="en-US" altLang="ja-JP" sz="2400" dirty="0" smtClean="0"/>
          </a:p>
          <a:p>
            <a:r>
              <a:rPr lang="ja-JP" altLang="en-US" sz="2400" dirty="0"/>
              <a:t>周囲</a:t>
            </a:r>
            <a:r>
              <a:rPr lang="ja-JP" altLang="en-US" sz="2400" dirty="0" smtClean="0"/>
              <a:t>の画素を利用し，参照位置の画素値を決定する</a:t>
            </a:r>
            <a:endParaRPr lang="en-US" altLang="ja-JP" sz="2400" dirty="0" smtClean="0"/>
          </a:p>
        </p:txBody>
      </p:sp>
      <p:grpSp>
        <p:nvGrpSpPr>
          <p:cNvPr id="4" name="グループ化 3"/>
          <p:cNvGrpSpPr/>
          <p:nvPr/>
        </p:nvGrpSpPr>
        <p:grpSpPr>
          <a:xfrm>
            <a:off x="531518" y="2492639"/>
            <a:ext cx="3472319" cy="2315306"/>
            <a:chOff x="5411317" y="1856950"/>
            <a:chExt cx="4216601" cy="2811585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5589270" y="2559445"/>
              <a:ext cx="3879850" cy="1733865"/>
              <a:chOff x="323384" y="1607792"/>
              <a:chExt cx="4684991" cy="159260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矢印コネクタ 44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線矢印コネクタ 5"/>
            <p:cNvCxnSpPr/>
            <p:nvPr/>
          </p:nvCxnSpPr>
          <p:spPr>
            <a:xfrm flipV="1">
              <a:off x="6711405" y="2328482"/>
              <a:ext cx="0" cy="86665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7363867" y="2114169"/>
              <a:ext cx="0" cy="1080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/>
            <p:nvPr/>
          </p:nvCxnSpPr>
          <p:spPr>
            <a:xfrm flipV="1">
              <a:off x="7120980" y="3019044"/>
              <a:ext cx="0" cy="6713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 flipV="1">
              <a:off x="7828210" y="2859500"/>
              <a:ext cx="0" cy="8309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グループ化 9"/>
            <p:cNvGrpSpPr/>
            <p:nvPr/>
          </p:nvGrpSpPr>
          <p:grpSpPr>
            <a:xfrm>
              <a:off x="6676706" y="2087781"/>
              <a:ext cx="1189856" cy="1000149"/>
              <a:chOff x="-1177949" y="2586985"/>
              <a:chExt cx="1189856" cy="1000149"/>
            </a:xfrm>
          </p:grpSpPr>
          <p:sp>
            <p:nvSpPr>
              <p:cNvPr id="36" name="円/楕円 35"/>
              <p:cNvSpPr/>
              <p:nvPr/>
            </p:nvSpPr>
            <p:spPr>
              <a:xfrm>
                <a:off x="-1177949" y="28155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37" name="円/楕円 36"/>
              <p:cNvSpPr/>
              <p:nvPr/>
            </p:nvSpPr>
            <p:spPr>
              <a:xfrm>
                <a:off x="-527073" y="2586985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38" name="円/楕円 37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39" name="円/楕円 38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6671792" y="4257413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432162" y="4248160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8213212" y="4248160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8994262" y="4248160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14531" y="3033451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105054" y="3538277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1317" y="2634988"/>
              <a:ext cx="379977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9292712" y="3885557"/>
              <a:ext cx="335206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5429372" y="2201539"/>
              <a:ext cx="335206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195307" y="3190250"/>
              <a:ext cx="335206" cy="411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7248206" y="3272056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22" name="直線矢印コネクタ 21"/>
            <p:cNvCxnSpPr/>
            <p:nvPr/>
          </p:nvCxnSpPr>
          <p:spPr>
            <a:xfrm flipH="1">
              <a:off x="6738143" y="3054350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H="1">
              <a:off x="7462039" y="2873375"/>
              <a:ext cx="723899" cy="1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flipH="1">
              <a:off x="7460456" y="2876550"/>
              <a:ext cx="4763" cy="176213"/>
            </a:xfrm>
            <a:prstGeom prst="straightConnector1">
              <a:avLst/>
            </a:prstGeom>
            <a:ln w="3175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/>
            <p:cNvGrpSpPr/>
            <p:nvPr/>
          </p:nvGrpSpPr>
          <p:grpSpPr>
            <a:xfrm>
              <a:off x="6361907" y="2124075"/>
              <a:ext cx="1339057" cy="230189"/>
              <a:chOff x="6042818" y="2992438"/>
              <a:chExt cx="1447795" cy="180976"/>
            </a:xfrm>
          </p:grpSpPr>
          <p:cxnSp>
            <p:nvCxnSpPr>
              <p:cNvPr id="33" name="直線矢印コネクタ 32"/>
              <p:cNvCxnSpPr/>
              <p:nvPr/>
            </p:nvCxnSpPr>
            <p:spPr>
              <a:xfrm flipH="1">
                <a:off x="6042818" y="3173413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 flipH="1">
                <a:off x="6766714" y="2992438"/>
                <a:ext cx="723899" cy="1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/>
              <p:cNvCxnSpPr/>
              <p:nvPr/>
            </p:nvCxnSpPr>
            <p:spPr>
              <a:xfrm flipH="1">
                <a:off x="6765131" y="2995613"/>
                <a:ext cx="4763" cy="17621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直線矢印コネクタ 25"/>
            <p:cNvCxnSpPr/>
            <p:nvPr/>
          </p:nvCxnSpPr>
          <p:spPr>
            <a:xfrm>
              <a:off x="6958401" y="1856950"/>
              <a:ext cx="491324" cy="543988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7434263" y="2671363"/>
              <a:ext cx="472661" cy="523325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 flipH="1">
              <a:off x="7441406" y="2395538"/>
              <a:ext cx="4765" cy="280987"/>
            </a:xfrm>
            <a:prstGeom prst="straightConnector1">
              <a:avLst/>
            </a:prstGeom>
            <a:ln w="31750">
              <a:solidFill>
                <a:srgbClr val="00B0F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 flipV="1">
              <a:off x="7284492" y="2223707"/>
              <a:ext cx="0" cy="108096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円/楕円 29"/>
            <p:cNvSpPr/>
            <p:nvPr/>
          </p:nvSpPr>
          <p:spPr>
            <a:xfrm>
              <a:off x="7248206" y="2176681"/>
              <a:ext cx="76224" cy="762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7172801" y="2092543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7593489" y="2845018"/>
              <a:ext cx="52963" cy="5296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3930481" y="2570227"/>
            <a:ext cx="3820879" cy="2342752"/>
            <a:chOff x="398462" y="1305565"/>
            <a:chExt cx="5526088" cy="3388291"/>
          </a:xfrm>
        </p:grpSpPr>
        <p:grpSp>
          <p:nvGrpSpPr>
            <p:cNvPr id="49" name="グループ化 48"/>
            <p:cNvGrpSpPr/>
            <p:nvPr/>
          </p:nvGrpSpPr>
          <p:grpSpPr>
            <a:xfrm>
              <a:off x="626537" y="1935032"/>
              <a:ext cx="5132129" cy="2293496"/>
              <a:chOff x="323384" y="1607792"/>
              <a:chExt cx="4684991" cy="1592606"/>
            </a:xfrm>
          </p:grpSpPr>
          <p:cxnSp>
            <p:nvCxnSpPr>
              <p:cNvPr id="79" name="直線矢印コネクタ 78"/>
              <p:cNvCxnSpPr/>
              <p:nvPr/>
            </p:nvCxnSpPr>
            <p:spPr>
              <a:xfrm>
                <a:off x="444265" y="1739899"/>
                <a:ext cx="226214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/>
              <p:cNvCxnSpPr/>
              <p:nvPr/>
            </p:nvCxnSpPr>
            <p:spPr>
              <a:xfrm>
                <a:off x="323384" y="1607792"/>
                <a:ext cx="1507038" cy="15926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矢印コネクタ 80"/>
              <p:cNvCxnSpPr/>
              <p:nvPr/>
            </p:nvCxnSpPr>
            <p:spPr>
              <a:xfrm>
                <a:off x="1205450" y="1747179"/>
                <a:ext cx="1537748" cy="1442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矢印コネクタ 81"/>
              <p:cNvCxnSpPr/>
              <p:nvPr/>
            </p:nvCxnSpPr>
            <p:spPr>
              <a:xfrm>
                <a:off x="1944428" y="1738856"/>
                <a:ext cx="1725867" cy="1453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矢印コネクタ 82"/>
              <p:cNvCxnSpPr/>
              <p:nvPr/>
            </p:nvCxnSpPr>
            <p:spPr>
              <a:xfrm>
                <a:off x="2694908" y="1742000"/>
                <a:ext cx="1907283" cy="14583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/>
              <p:cNvCxnSpPr/>
              <p:nvPr/>
            </p:nvCxnSpPr>
            <p:spPr>
              <a:xfrm>
                <a:off x="860924" y="2178778"/>
                <a:ext cx="242344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矢印コネクタ 84"/>
              <p:cNvCxnSpPr/>
              <p:nvPr/>
            </p:nvCxnSpPr>
            <p:spPr>
              <a:xfrm>
                <a:off x="1311522" y="2650398"/>
                <a:ext cx="25766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矢印コネクタ 85"/>
              <p:cNvCxnSpPr/>
              <p:nvPr/>
            </p:nvCxnSpPr>
            <p:spPr>
              <a:xfrm>
                <a:off x="1835148" y="3194048"/>
                <a:ext cx="317322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線矢印コネクタ 49"/>
            <p:cNvCxnSpPr/>
            <p:nvPr/>
          </p:nvCxnSpPr>
          <p:spPr>
            <a:xfrm flipV="1">
              <a:off x="2110858" y="1629522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 flipV="1">
              <a:off x="2973912" y="1346036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3588129" y="2387060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2126736" y="4204210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3125210" y="4193188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4158356" y="4193188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191501" y="4193188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799542" y="2560809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1316114" y="3228576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398462" y="2033739"/>
              <a:ext cx="452552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5525320" y="3782425"/>
              <a:ext cx="399230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415030" y="1554861"/>
              <a:ext cx="399230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2600263" y="2904217"/>
              <a:ext cx="804950" cy="48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16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16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16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V="1">
              <a:off x="2868917" y="1779842"/>
              <a:ext cx="0" cy="121238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H="1">
              <a:off x="2121599" y="1360742"/>
              <a:ext cx="857250" cy="276226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フリーフォーム 64"/>
            <p:cNvSpPr/>
            <p:nvPr/>
          </p:nvSpPr>
          <p:spPr>
            <a:xfrm>
              <a:off x="2278761" y="1694117"/>
              <a:ext cx="904875" cy="1285875"/>
            </a:xfrm>
            <a:custGeom>
              <a:avLst/>
              <a:gdLst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61913 w 904875"/>
                <a:gd name="connsiteY3" fmla="*/ 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52388 w 904875"/>
                <a:gd name="connsiteY3" fmla="*/ 304800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3 w 904875"/>
                <a:gd name="connsiteY3" fmla="*/ 278606 h 1285875"/>
                <a:gd name="connsiteX4" fmla="*/ 0 w 904875"/>
                <a:gd name="connsiteY4" fmla="*/ 1285875 h 1285875"/>
                <a:gd name="connsiteX0" fmla="*/ 0 w 904875"/>
                <a:gd name="connsiteY0" fmla="*/ 1285875 h 1285875"/>
                <a:gd name="connsiteX1" fmla="*/ 904875 w 904875"/>
                <a:gd name="connsiteY1" fmla="*/ 1285875 h 1285875"/>
                <a:gd name="connsiteX2" fmla="*/ 904875 w 904875"/>
                <a:gd name="connsiteY2" fmla="*/ 0 h 1285875"/>
                <a:gd name="connsiteX3" fmla="*/ 2381 w 904875"/>
                <a:gd name="connsiteY3" fmla="*/ 245268 h 1285875"/>
                <a:gd name="connsiteX4" fmla="*/ 0 w 904875"/>
                <a:gd name="connsiteY4" fmla="*/ 128587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1285875">
                  <a:moveTo>
                    <a:pt x="0" y="1285875"/>
                  </a:moveTo>
                  <a:lnTo>
                    <a:pt x="904875" y="1285875"/>
                  </a:lnTo>
                  <a:lnTo>
                    <a:pt x="904875" y="0"/>
                  </a:lnTo>
                  <a:lnTo>
                    <a:pt x="2381" y="245268"/>
                  </a:lnTo>
                  <a:cubicBezTo>
                    <a:pt x="1587" y="592137"/>
                    <a:pt x="794" y="939006"/>
                    <a:pt x="0" y="1285875"/>
                  </a:cubicBezTo>
                  <a:close/>
                </a:path>
              </a:pathLst>
            </a:custGeom>
            <a:solidFill>
              <a:srgbClr val="FFC000">
                <a:alpha val="23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66" name="直線矢印コネクタ 65"/>
            <p:cNvCxnSpPr/>
            <p:nvPr/>
          </p:nvCxnSpPr>
          <p:spPr>
            <a:xfrm flipH="1" flipV="1">
              <a:off x="2117459" y="1622752"/>
              <a:ext cx="542302" cy="101434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2652630" y="2641854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 flipH="1">
              <a:off x="2640711" y="2391823"/>
              <a:ext cx="950119" cy="235745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/>
            <p:cNvSpPr/>
            <p:nvPr/>
          </p:nvSpPr>
          <p:spPr>
            <a:xfrm>
              <a:off x="2818539" y="2930037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2832827" y="174781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71" name="直線矢印コネクタ 70"/>
            <p:cNvCxnSpPr/>
            <p:nvPr/>
          </p:nvCxnSpPr>
          <p:spPr>
            <a:xfrm flipH="1" flipV="1">
              <a:off x="2974709" y="1351288"/>
              <a:ext cx="616121" cy="1045297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円/楕円 71"/>
            <p:cNvSpPr/>
            <p:nvPr/>
          </p:nvSpPr>
          <p:spPr>
            <a:xfrm>
              <a:off x="3118103" y="1639348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3" name="円/楕円 72"/>
            <p:cNvSpPr/>
            <p:nvPr/>
          </p:nvSpPr>
          <p:spPr>
            <a:xfrm>
              <a:off x="2225134" y="1896523"/>
              <a:ext cx="102933" cy="10293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grpSp>
          <p:nvGrpSpPr>
            <p:cNvPr id="74" name="グループ化 73"/>
            <p:cNvGrpSpPr/>
            <p:nvPr/>
          </p:nvGrpSpPr>
          <p:grpSpPr>
            <a:xfrm>
              <a:off x="2062578" y="1305565"/>
              <a:ext cx="1573900" cy="1353921"/>
              <a:chOff x="-1177949" y="2563579"/>
              <a:chExt cx="1189856" cy="1023555"/>
            </a:xfrm>
          </p:grpSpPr>
          <p:sp>
            <p:nvSpPr>
              <p:cNvPr id="75" name="円/楕円 74"/>
              <p:cNvSpPr/>
              <p:nvPr/>
            </p:nvSpPr>
            <p:spPr>
              <a:xfrm>
                <a:off x="-1177949" y="27759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76" name="円/楕円 75"/>
              <p:cNvSpPr/>
              <p:nvPr/>
            </p:nvSpPr>
            <p:spPr>
              <a:xfrm>
                <a:off x="-527073" y="2563579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77" name="円/楕円 76"/>
              <p:cNvSpPr/>
              <p:nvPr/>
            </p:nvSpPr>
            <p:spPr>
              <a:xfrm>
                <a:off x="-771549" y="3510910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78" name="円/楕円 77"/>
              <p:cNvSpPr/>
              <p:nvPr/>
            </p:nvSpPr>
            <p:spPr>
              <a:xfrm>
                <a:off x="-64317" y="3334697"/>
                <a:ext cx="76224" cy="76224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</p:grpSp>
      </p:grpSp>
      <p:sp>
        <p:nvSpPr>
          <p:cNvPr id="135" name="正方形/長方形 134"/>
          <p:cNvSpPr/>
          <p:nvPr/>
        </p:nvSpPr>
        <p:spPr>
          <a:xfrm>
            <a:off x="982194" y="4914638"/>
            <a:ext cx="23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Nearest Neighbor</a:t>
            </a:r>
            <a:endParaRPr lang="ja-JP" altLang="en-US" sz="2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4530066" y="4914638"/>
            <a:ext cx="2834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Bilinear Interpolation</a:t>
            </a:r>
            <a:endParaRPr lang="ja-JP" altLang="en-US" sz="2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8772882" y="4914638"/>
            <a:ext cx="2777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 smtClean="0"/>
              <a:t>Bicubic</a:t>
            </a:r>
            <a:r>
              <a:rPr lang="en-US" altLang="ja-JP" sz="2400" dirty="0" smtClean="0"/>
              <a:t> Interpolation</a:t>
            </a:r>
            <a:endParaRPr lang="ja-JP" altLang="en-US" sz="2400" dirty="0"/>
          </a:p>
        </p:txBody>
      </p:sp>
      <p:grpSp>
        <p:nvGrpSpPr>
          <p:cNvPr id="138" name="グループ化 137"/>
          <p:cNvGrpSpPr/>
          <p:nvPr/>
        </p:nvGrpSpPr>
        <p:grpSpPr>
          <a:xfrm>
            <a:off x="7755122" y="2353122"/>
            <a:ext cx="4083657" cy="2609580"/>
            <a:chOff x="427730" y="1104900"/>
            <a:chExt cx="5480767" cy="3502376"/>
          </a:xfrm>
        </p:grpSpPr>
        <p:cxnSp>
          <p:nvCxnSpPr>
            <p:cNvPr id="139" name="直線矢印コネクタ 138"/>
            <p:cNvCxnSpPr/>
            <p:nvPr/>
          </p:nvCxnSpPr>
          <p:spPr>
            <a:xfrm>
              <a:off x="771655" y="2050893"/>
              <a:ext cx="247804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/>
            <p:cNvCxnSpPr/>
            <p:nvPr/>
          </p:nvCxnSpPr>
          <p:spPr>
            <a:xfrm>
              <a:off x="639237" y="1860647"/>
              <a:ext cx="1650870" cy="229349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/>
            <p:cNvCxnSpPr/>
            <p:nvPr/>
          </p:nvCxnSpPr>
          <p:spPr>
            <a:xfrm>
              <a:off x="1605488" y="2061377"/>
              <a:ext cx="1684511" cy="207666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/>
            <p:cNvCxnSpPr/>
            <p:nvPr/>
          </p:nvCxnSpPr>
          <p:spPr>
            <a:xfrm>
              <a:off x="2414994" y="2049391"/>
              <a:ext cx="1890585" cy="209323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/>
            <p:cNvCxnSpPr/>
            <p:nvPr/>
          </p:nvCxnSpPr>
          <p:spPr>
            <a:xfrm>
              <a:off x="3237100" y="2053919"/>
              <a:ext cx="2089315" cy="210022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/>
            <p:cNvCxnSpPr/>
            <p:nvPr/>
          </p:nvCxnSpPr>
          <p:spPr>
            <a:xfrm>
              <a:off x="1228080" y="2682918"/>
              <a:ext cx="26547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/>
            <p:cNvCxnSpPr/>
            <p:nvPr/>
          </p:nvCxnSpPr>
          <p:spPr>
            <a:xfrm>
              <a:off x="1721683" y="3362093"/>
              <a:ext cx="2822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/>
            <p:cNvCxnSpPr/>
            <p:nvPr/>
          </p:nvCxnSpPr>
          <p:spPr>
            <a:xfrm>
              <a:off x="2295285" y="4144998"/>
              <a:ext cx="34760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/>
            <p:cNvCxnSpPr/>
            <p:nvPr/>
          </p:nvCxnSpPr>
          <p:spPr>
            <a:xfrm flipV="1">
              <a:off x="3600829" y="2312675"/>
              <a:ext cx="0" cy="10440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テキスト ボックス 147"/>
            <p:cNvSpPr txBox="1"/>
            <p:nvPr/>
          </p:nvSpPr>
          <p:spPr>
            <a:xfrm>
              <a:off x="2162946" y="4152895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9" name="テキスト ボックス 148"/>
            <p:cNvSpPr txBox="1"/>
            <p:nvPr/>
          </p:nvSpPr>
          <p:spPr>
            <a:xfrm>
              <a:off x="3137910" y="411880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0" name="テキスト ボックス 149"/>
            <p:cNvSpPr txBox="1"/>
            <p:nvPr/>
          </p:nvSpPr>
          <p:spPr>
            <a:xfrm>
              <a:off x="4171055" y="411880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1" name="テキスト ボックス 150"/>
            <p:cNvSpPr txBox="1"/>
            <p:nvPr/>
          </p:nvSpPr>
          <p:spPr>
            <a:xfrm>
              <a:off x="5204201" y="411880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2" name="テキスト ボックス 151"/>
            <p:cNvSpPr txBox="1"/>
            <p:nvPr/>
          </p:nvSpPr>
          <p:spPr>
            <a:xfrm>
              <a:off x="835754" y="2509494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3" name="テキスト ボックス 152"/>
            <p:cNvSpPr txBox="1"/>
            <p:nvPr/>
          </p:nvSpPr>
          <p:spPr>
            <a:xfrm>
              <a:off x="1352326" y="3177261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4" name="テキスト ボックス 153"/>
            <p:cNvSpPr txBox="1"/>
            <p:nvPr/>
          </p:nvSpPr>
          <p:spPr>
            <a:xfrm>
              <a:off x="434674" y="1982423"/>
              <a:ext cx="419958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</a:t>
              </a:r>
              <a:endPara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テキスト ボックス 154"/>
            <p:cNvSpPr txBox="1"/>
            <p:nvPr/>
          </p:nvSpPr>
          <p:spPr>
            <a:xfrm>
              <a:off x="5538020" y="3708040"/>
              <a:ext cx="370477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427730" y="1480477"/>
              <a:ext cx="370477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y</a:t>
              </a:r>
              <a:endParaRPr kumimoji="1" lang="ja-JP" altLang="en-US" sz="16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7" name="テキスト ボックス 156"/>
            <p:cNvSpPr txBox="1"/>
            <p:nvPr/>
          </p:nvSpPr>
          <p:spPr>
            <a:xfrm>
              <a:off x="2612961" y="2829832"/>
              <a:ext cx="746976" cy="4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(</a:t>
              </a:r>
              <a:r>
                <a:rPr lang="en-US" altLang="ja-JP" sz="1600" i="1" dirty="0" err="1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x,y</a:t>
              </a:r>
              <a:r>
                <a:rPr lang="en-US" altLang="ja-JP" sz="1600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)</a:t>
              </a:r>
              <a:endParaRPr kumimoji="1" lang="ja-JP" altLang="en-US" sz="1600" baseline="-250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58" name="直線矢印コネクタ 157"/>
            <p:cNvCxnSpPr/>
            <p:nvPr/>
          </p:nvCxnSpPr>
          <p:spPr>
            <a:xfrm flipV="1">
              <a:off x="2881617" y="1457325"/>
              <a:ext cx="0" cy="146052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/>
            <p:cNvCxnSpPr/>
            <p:nvPr/>
          </p:nvCxnSpPr>
          <p:spPr>
            <a:xfrm flipV="1">
              <a:off x="2665330" y="2567469"/>
              <a:ext cx="0" cy="7892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円/楕円 159"/>
            <p:cNvSpPr/>
            <p:nvPr/>
          </p:nvSpPr>
          <p:spPr>
            <a:xfrm>
              <a:off x="2831239" y="2855652"/>
              <a:ext cx="100826" cy="1008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161" name="直線矢印コネクタ 160"/>
            <p:cNvCxnSpPr/>
            <p:nvPr/>
          </p:nvCxnSpPr>
          <p:spPr>
            <a:xfrm flipV="1">
              <a:off x="5332093" y="2908300"/>
              <a:ext cx="0" cy="12530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/>
            <p:cNvCxnSpPr/>
            <p:nvPr/>
          </p:nvCxnSpPr>
          <p:spPr>
            <a:xfrm flipV="1">
              <a:off x="3247261" y="1109472"/>
              <a:ext cx="0" cy="9548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/>
            <p:cNvCxnSpPr/>
            <p:nvPr/>
          </p:nvCxnSpPr>
          <p:spPr>
            <a:xfrm flipV="1">
              <a:off x="2418205" y="1308100"/>
              <a:ext cx="0" cy="7318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/>
            <p:cNvCxnSpPr/>
            <p:nvPr/>
          </p:nvCxnSpPr>
          <p:spPr>
            <a:xfrm flipV="1">
              <a:off x="1605405" y="1638300"/>
              <a:ext cx="0" cy="427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/>
            <p:cNvCxnSpPr/>
            <p:nvPr/>
          </p:nvCxnSpPr>
          <p:spPr>
            <a:xfrm flipV="1">
              <a:off x="779905" y="1409700"/>
              <a:ext cx="0" cy="6429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/>
            <p:cNvCxnSpPr/>
            <p:nvPr/>
          </p:nvCxnSpPr>
          <p:spPr>
            <a:xfrm flipV="1">
              <a:off x="2123558" y="1555137"/>
              <a:ext cx="0" cy="11463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/>
            <p:cNvCxnSpPr/>
            <p:nvPr/>
          </p:nvCxnSpPr>
          <p:spPr>
            <a:xfrm flipV="1">
              <a:off x="2986612" y="1271651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/>
            <p:cNvCxnSpPr/>
            <p:nvPr/>
          </p:nvCxnSpPr>
          <p:spPr>
            <a:xfrm flipV="1">
              <a:off x="1232971" y="1933575"/>
              <a:ext cx="0" cy="7655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/>
            <p:cNvCxnSpPr/>
            <p:nvPr/>
          </p:nvCxnSpPr>
          <p:spPr>
            <a:xfrm flipV="1">
              <a:off x="3862912" y="1247839"/>
              <a:ext cx="0" cy="14298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/>
            <p:cNvCxnSpPr/>
            <p:nvPr/>
          </p:nvCxnSpPr>
          <p:spPr>
            <a:xfrm flipV="1">
              <a:off x="1715571" y="2362200"/>
              <a:ext cx="0" cy="9973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/>
            <p:cNvCxnSpPr/>
            <p:nvPr/>
          </p:nvCxnSpPr>
          <p:spPr>
            <a:xfrm flipV="1">
              <a:off x="4534279" y="2489200"/>
              <a:ext cx="0" cy="86113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/>
            <p:cNvCxnSpPr/>
            <p:nvPr/>
          </p:nvCxnSpPr>
          <p:spPr>
            <a:xfrm flipV="1">
              <a:off x="4284343" y="3238500"/>
              <a:ext cx="0" cy="92285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/>
            <p:cNvCxnSpPr/>
            <p:nvPr/>
          </p:nvCxnSpPr>
          <p:spPr>
            <a:xfrm flipV="1">
              <a:off x="3293743" y="3511550"/>
              <a:ext cx="0" cy="6498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/>
            <p:cNvCxnSpPr/>
            <p:nvPr/>
          </p:nvCxnSpPr>
          <p:spPr>
            <a:xfrm flipV="1">
              <a:off x="2277743" y="3168650"/>
              <a:ext cx="0" cy="9927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フリーフォーム 174"/>
            <p:cNvSpPr/>
            <p:nvPr/>
          </p:nvSpPr>
          <p:spPr>
            <a:xfrm>
              <a:off x="777875" y="1104900"/>
              <a:ext cx="2476500" cy="538040"/>
            </a:xfrm>
            <a:custGeom>
              <a:avLst/>
              <a:gdLst>
                <a:gd name="connsiteX0" fmla="*/ 0 w 2476500"/>
                <a:gd name="connsiteY0" fmla="*/ 304800 h 538040"/>
                <a:gd name="connsiteX1" fmla="*/ 831850 w 2476500"/>
                <a:gd name="connsiteY1" fmla="*/ 536575 h 538040"/>
                <a:gd name="connsiteX2" fmla="*/ 1651000 w 2476500"/>
                <a:gd name="connsiteY2" fmla="*/ 206375 h 538040"/>
                <a:gd name="connsiteX3" fmla="*/ 2476500 w 2476500"/>
                <a:gd name="connsiteY3" fmla="*/ 0 h 5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538040">
                  <a:moveTo>
                    <a:pt x="0" y="304800"/>
                  </a:moveTo>
                  <a:cubicBezTo>
                    <a:pt x="278341" y="428889"/>
                    <a:pt x="556683" y="552979"/>
                    <a:pt x="831850" y="536575"/>
                  </a:cubicBezTo>
                  <a:cubicBezTo>
                    <a:pt x="1107017" y="520171"/>
                    <a:pt x="1376892" y="295804"/>
                    <a:pt x="1651000" y="206375"/>
                  </a:cubicBezTo>
                  <a:cubicBezTo>
                    <a:pt x="1925108" y="116946"/>
                    <a:pt x="2200804" y="58473"/>
                    <a:pt x="2476500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6" name="フリーフォーム 175"/>
            <p:cNvSpPr/>
            <p:nvPr/>
          </p:nvSpPr>
          <p:spPr>
            <a:xfrm>
              <a:off x="1238250" y="1232735"/>
              <a:ext cx="2628901" cy="700840"/>
            </a:xfrm>
            <a:custGeom>
              <a:avLst/>
              <a:gdLst>
                <a:gd name="connsiteX0" fmla="*/ 0 w 2633663"/>
                <a:gd name="connsiteY0" fmla="*/ 689070 h 689070"/>
                <a:gd name="connsiteX1" fmla="*/ 890588 w 2633663"/>
                <a:gd name="connsiteY1" fmla="*/ 322358 h 689070"/>
                <a:gd name="connsiteX2" fmla="*/ 1752600 w 2633663"/>
                <a:gd name="connsiteY2" fmla="*/ 36608 h 689070"/>
                <a:gd name="connsiteX3" fmla="*/ 2633663 w 2633663"/>
                <a:gd name="connsiteY3" fmla="*/ 12795 h 689070"/>
                <a:gd name="connsiteX0" fmla="*/ 0 w 2633663"/>
                <a:gd name="connsiteY0" fmla="*/ 688265 h 688265"/>
                <a:gd name="connsiteX1" fmla="*/ 890588 w 2633663"/>
                <a:gd name="connsiteY1" fmla="*/ 307265 h 688265"/>
                <a:gd name="connsiteX2" fmla="*/ 1752600 w 2633663"/>
                <a:gd name="connsiteY2" fmla="*/ 35803 h 688265"/>
                <a:gd name="connsiteX3" fmla="*/ 2633663 w 2633663"/>
                <a:gd name="connsiteY3" fmla="*/ 11990 h 688265"/>
                <a:gd name="connsiteX0" fmla="*/ 0 w 2633663"/>
                <a:gd name="connsiteY0" fmla="*/ 694175 h 694175"/>
                <a:gd name="connsiteX1" fmla="*/ 890588 w 2633663"/>
                <a:gd name="connsiteY1" fmla="*/ 313175 h 694175"/>
                <a:gd name="connsiteX2" fmla="*/ 1745456 w 2633663"/>
                <a:gd name="connsiteY2" fmla="*/ 29806 h 694175"/>
                <a:gd name="connsiteX3" fmla="*/ 2633663 w 2633663"/>
                <a:gd name="connsiteY3" fmla="*/ 17900 h 694175"/>
                <a:gd name="connsiteX0" fmla="*/ 0 w 2628901"/>
                <a:gd name="connsiteY0" fmla="*/ 700840 h 700840"/>
                <a:gd name="connsiteX1" fmla="*/ 890588 w 2628901"/>
                <a:gd name="connsiteY1" fmla="*/ 319840 h 700840"/>
                <a:gd name="connsiteX2" fmla="*/ 1745456 w 2628901"/>
                <a:gd name="connsiteY2" fmla="*/ 36471 h 700840"/>
                <a:gd name="connsiteX3" fmla="*/ 2628901 w 2628901"/>
                <a:gd name="connsiteY3" fmla="*/ 12659 h 70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01" h="700840">
                  <a:moveTo>
                    <a:pt x="0" y="700840"/>
                  </a:moveTo>
                  <a:cubicBezTo>
                    <a:pt x="299244" y="571856"/>
                    <a:pt x="599679" y="430568"/>
                    <a:pt x="890588" y="319840"/>
                  </a:cubicBezTo>
                  <a:cubicBezTo>
                    <a:pt x="1181497" y="209112"/>
                    <a:pt x="1455737" y="87668"/>
                    <a:pt x="1745456" y="36471"/>
                  </a:cubicBezTo>
                  <a:cubicBezTo>
                    <a:pt x="2035175" y="-14726"/>
                    <a:pt x="2333626" y="-1232"/>
                    <a:pt x="2628901" y="12659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7" name="フリーフォーム 176"/>
            <p:cNvSpPr/>
            <p:nvPr/>
          </p:nvSpPr>
          <p:spPr>
            <a:xfrm>
              <a:off x="1714500" y="2310076"/>
              <a:ext cx="2822575" cy="262201"/>
            </a:xfrm>
            <a:custGeom>
              <a:avLst/>
              <a:gdLst>
                <a:gd name="connsiteX0" fmla="*/ 0 w 2822575"/>
                <a:gd name="connsiteY0" fmla="*/ 55299 h 262201"/>
                <a:gd name="connsiteX1" fmla="*/ 952500 w 2822575"/>
                <a:gd name="connsiteY1" fmla="*/ 261674 h 262201"/>
                <a:gd name="connsiteX2" fmla="*/ 1892300 w 2822575"/>
                <a:gd name="connsiteY2" fmla="*/ 1324 h 262201"/>
                <a:gd name="connsiteX3" fmla="*/ 2822575 w 2822575"/>
                <a:gd name="connsiteY3" fmla="*/ 179124 h 2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575" h="262201">
                  <a:moveTo>
                    <a:pt x="0" y="55299"/>
                  </a:moveTo>
                  <a:cubicBezTo>
                    <a:pt x="318558" y="162984"/>
                    <a:pt x="637117" y="270670"/>
                    <a:pt x="952500" y="261674"/>
                  </a:cubicBezTo>
                  <a:cubicBezTo>
                    <a:pt x="1267883" y="252678"/>
                    <a:pt x="1580621" y="15082"/>
                    <a:pt x="1892300" y="1324"/>
                  </a:cubicBezTo>
                  <a:cubicBezTo>
                    <a:pt x="2203979" y="-12434"/>
                    <a:pt x="2513277" y="83345"/>
                    <a:pt x="2822575" y="17912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8" name="フリーフォーム 177"/>
            <p:cNvSpPr/>
            <p:nvPr/>
          </p:nvSpPr>
          <p:spPr>
            <a:xfrm>
              <a:off x="2273300" y="2908300"/>
              <a:ext cx="3063875" cy="606953"/>
            </a:xfrm>
            <a:custGeom>
              <a:avLst/>
              <a:gdLst>
                <a:gd name="connsiteX0" fmla="*/ 0 w 3063875"/>
                <a:gd name="connsiteY0" fmla="*/ 263525 h 606953"/>
                <a:gd name="connsiteX1" fmla="*/ 1019175 w 3063875"/>
                <a:gd name="connsiteY1" fmla="*/ 606425 h 606953"/>
                <a:gd name="connsiteX2" fmla="*/ 2012950 w 3063875"/>
                <a:gd name="connsiteY2" fmla="*/ 333375 h 606953"/>
                <a:gd name="connsiteX3" fmla="*/ 3063875 w 3063875"/>
                <a:gd name="connsiteY3" fmla="*/ 0 h 60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3875" h="606953">
                  <a:moveTo>
                    <a:pt x="0" y="263525"/>
                  </a:moveTo>
                  <a:cubicBezTo>
                    <a:pt x="341841" y="429154"/>
                    <a:pt x="683683" y="594783"/>
                    <a:pt x="1019175" y="606425"/>
                  </a:cubicBezTo>
                  <a:cubicBezTo>
                    <a:pt x="1354667" y="618067"/>
                    <a:pt x="1672167" y="434446"/>
                    <a:pt x="2012950" y="333375"/>
                  </a:cubicBezTo>
                  <a:cubicBezTo>
                    <a:pt x="2353733" y="232304"/>
                    <a:pt x="2708804" y="116152"/>
                    <a:pt x="3063875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9" name="フリーフォーム 178"/>
            <p:cNvSpPr/>
            <p:nvPr/>
          </p:nvSpPr>
          <p:spPr>
            <a:xfrm>
              <a:off x="2175034" y="1252643"/>
              <a:ext cx="1892141" cy="2056343"/>
            </a:xfrm>
            <a:custGeom>
              <a:avLst/>
              <a:gdLst>
                <a:gd name="connsiteX0" fmla="*/ 0 w 1889760"/>
                <a:gd name="connsiteY0" fmla="*/ 146843 h 2067083"/>
                <a:gd name="connsiteX1" fmla="*/ 579120 w 1889760"/>
                <a:gd name="connsiteY1" fmla="*/ 78263 h 2067083"/>
                <a:gd name="connsiteX2" fmla="*/ 1196340 w 1889760"/>
                <a:gd name="connsiteY2" fmla="*/ 1099343 h 2067083"/>
                <a:gd name="connsiteX3" fmla="*/ 1889760 w 1889760"/>
                <a:gd name="connsiteY3" fmla="*/ 2067083 h 2067083"/>
                <a:gd name="connsiteX0" fmla="*/ 0 w 1863566"/>
                <a:gd name="connsiteY0" fmla="*/ 172372 h 2054512"/>
                <a:gd name="connsiteX1" fmla="*/ 552926 w 1863566"/>
                <a:gd name="connsiteY1" fmla="*/ 65692 h 2054512"/>
                <a:gd name="connsiteX2" fmla="*/ 1170146 w 1863566"/>
                <a:gd name="connsiteY2" fmla="*/ 1086772 h 2054512"/>
                <a:gd name="connsiteX3" fmla="*/ 1863566 w 1863566"/>
                <a:gd name="connsiteY3" fmla="*/ 2054512 h 2054512"/>
                <a:gd name="connsiteX0" fmla="*/ 0 w 1863566"/>
                <a:gd name="connsiteY0" fmla="*/ 163268 h 2045408"/>
                <a:gd name="connsiteX1" fmla="*/ 567213 w 1863566"/>
                <a:gd name="connsiteY1" fmla="*/ 68494 h 2045408"/>
                <a:gd name="connsiteX2" fmla="*/ 1170146 w 1863566"/>
                <a:gd name="connsiteY2" fmla="*/ 1077668 h 2045408"/>
                <a:gd name="connsiteX3" fmla="*/ 1863566 w 1863566"/>
                <a:gd name="connsiteY3" fmla="*/ 2045408 h 2045408"/>
                <a:gd name="connsiteX0" fmla="*/ 0 w 1863566"/>
                <a:gd name="connsiteY0" fmla="*/ 165030 h 2047170"/>
                <a:gd name="connsiteX1" fmla="*/ 567213 w 1863566"/>
                <a:gd name="connsiteY1" fmla="*/ 70256 h 2047170"/>
                <a:gd name="connsiteX2" fmla="*/ 1174909 w 1863566"/>
                <a:gd name="connsiteY2" fmla="*/ 1103242 h 2047170"/>
                <a:gd name="connsiteX3" fmla="*/ 1863566 w 1863566"/>
                <a:gd name="connsiteY3" fmla="*/ 2047170 h 2047170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5030 h 2056695"/>
                <a:gd name="connsiteX1" fmla="*/ 567213 w 1892141"/>
                <a:gd name="connsiteY1" fmla="*/ 70256 h 2056695"/>
                <a:gd name="connsiteX2" fmla="*/ 1174909 w 1892141"/>
                <a:gd name="connsiteY2" fmla="*/ 1103242 h 2056695"/>
                <a:gd name="connsiteX3" fmla="*/ 1892141 w 1892141"/>
                <a:gd name="connsiteY3" fmla="*/ 2056695 h 2056695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  <a:gd name="connsiteX0" fmla="*/ 0 w 1892141"/>
                <a:gd name="connsiteY0" fmla="*/ 164678 h 2056343"/>
                <a:gd name="connsiteX1" fmla="*/ 567213 w 1892141"/>
                <a:gd name="connsiteY1" fmla="*/ 69904 h 2056343"/>
                <a:gd name="connsiteX2" fmla="*/ 1193959 w 1892141"/>
                <a:gd name="connsiteY2" fmla="*/ 1098127 h 2056343"/>
                <a:gd name="connsiteX3" fmla="*/ 1892141 w 1892141"/>
                <a:gd name="connsiteY3" fmla="*/ 2056343 h 205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2141" h="2056343">
                  <a:moveTo>
                    <a:pt x="0" y="164678"/>
                  </a:moveTo>
                  <a:cubicBezTo>
                    <a:pt x="189865" y="51013"/>
                    <a:pt x="368220" y="-85671"/>
                    <a:pt x="567213" y="69904"/>
                  </a:cubicBezTo>
                  <a:cubicBezTo>
                    <a:pt x="766206" y="225479"/>
                    <a:pt x="1063625" y="681329"/>
                    <a:pt x="1193959" y="1098127"/>
                  </a:cubicBezTo>
                  <a:cubicBezTo>
                    <a:pt x="1324293" y="1514925"/>
                    <a:pt x="1616551" y="1838220"/>
                    <a:pt x="1892141" y="2056343"/>
                  </a:cubicBezTo>
                </a:path>
              </a:pathLst>
            </a:cu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0" name="円/楕円 179"/>
            <p:cNvSpPr/>
            <p:nvPr/>
          </p:nvSpPr>
          <p:spPr>
            <a:xfrm>
              <a:off x="2850290" y="1435307"/>
              <a:ext cx="67441" cy="67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1" name="円/楕円 180"/>
            <p:cNvSpPr/>
            <p:nvPr/>
          </p:nvSpPr>
          <p:spPr>
            <a:xfrm>
              <a:off x="3333207" y="231668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2" name="円/楕円 181"/>
            <p:cNvSpPr/>
            <p:nvPr/>
          </p:nvSpPr>
          <p:spPr>
            <a:xfrm>
              <a:off x="4041867" y="3276807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3" name="円/楕円 182"/>
            <p:cNvSpPr/>
            <p:nvPr/>
          </p:nvSpPr>
          <p:spPr>
            <a:xfrm>
              <a:off x="2144487" y="138387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4" name="円/楕円 183"/>
            <p:cNvSpPr/>
            <p:nvPr/>
          </p:nvSpPr>
          <p:spPr>
            <a:xfrm>
              <a:off x="2715987" y="1292432"/>
              <a:ext cx="67441" cy="6744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185" name="正方形/長方形 184"/>
          <p:cNvSpPr/>
          <p:nvPr/>
        </p:nvSpPr>
        <p:spPr>
          <a:xfrm>
            <a:off x="604242" y="5755886"/>
            <a:ext cx="1016336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様々なソフトウエアがこの変換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Bicubic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が多い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を自動でかけてくれる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研究目的のデータ処理においては注意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が必要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6" name="正方形/長方形 185"/>
          <p:cNvSpPr/>
          <p:nvPr/>
        </p:nvSpPr>
        <p:spPr>
          <a:xfrm>
            <a:off x="7617012" y="6316718"/>
            <a:ext cx="407810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デモ 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VoTraver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volume rendering</a:t>
            </a:r>
            <a:endParaRPr lang="ja-JP" altLang="en-US" dirty="0"/>
          </a:p>
        </p:txBody>
      </p:sp>
      <p:sp>
        <p:nvSpPr>
          <p:cNvPr id="87" name="スライド番号プレースホルダー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183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5242" y="365126"/>
            <a:ext cx="11220961" cy="73327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Contents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5242" y="1343722"/>
            <a:ext cx="11220961" cy="529682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ja-JP" altLang="en-US" dirty="0" smtClean="0"/>
              <a:t>画像の変換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 smtClean="0"/>
              <a:t>画像補間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r>
              <a:rPr lang="ja-JP" altLang="en-US" dirty="0" smtClean="0"/>
              <a:t>イメージモザイキング（パノラマ合成）</a:t>
            </a:r>
            <a:endParaRPr lang="en-US" altLang="ja-JP" dirty="0" smtClean="0"/>
          </a:p>
          <a:p>
            <a:pPr>
              <a:spcBef>
                <a:spcPts val="1200"/>
              </a:spcBef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975446"/>
            <a:ext cx="11473211" cy="733270"/>
          </a:xfrm>
        </p:spPr>
        <p:txBody>
          <a:bodyPr/>
          <a:lstStyle/>
          <a:p>
            <a:pPr algn="r">
              <a:spcBef>
                <a:spcPts val="1200"/>
              </a:spcBef>
            </a:pPr>
            <a:r>
              <a:rPr lang="ja-JP" altLang="en-US" b="1" dirty="0"/>
              <a:t>イメージモザイキング（パノラマ合成）</a:t>
            </a:r>
            <a:endParaRPr lang="en-US" altLang="ja-JP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92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イメージ</a:t>
            </a:r>
            <a:r>
              <a:rPr lang="ja-JP" altLang="en-US" sz="3600" dirty="0"/>
              <a:t>モザイキング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1347009"/>
          </a:xfrm>
        </p:spPr>
        <p:txBody>
          <a:bodyPr/>
          <a:lstStyle/>
          <a:p>
            <a:r>
              <a:rPr lang="ja-JP" altLang="en-US" dirty="0" smtClean="0"/>
              <a:t>ここまで</a:t>
            </a:r>
            <a:r>
              <a:rPr lang="ja-JP" altLang="en-US" dirty="0"/>
              <a:t>紹介</a:t>
            </a:r>
            <a:r>
              <a:rPr lang="ja-JP" altLang="en-US" dirty="0" smtClean="0"/>
              <a:t>してきた画像変換の応用のひとつ</a:t>
            </a:r>
            <a:endParaRPr lang="en-US" altLang="ja-JP" dirty="0" smtClean="0"/>
          </a:p>
          <a:p>
            <a:r>
              <a:rPr kumimoji="1" lang="ja-JP" altLang="en-US" dirty="0"/>
              <a:t>複数</a:t>
            </a:r>
            <a:r>
              <a:rPr kumimoji="1" lang="ja-JP" altLang="en-US" dirty="0" smtClean="0"/>
              <a:t>の画像を変形し重ね合わせて大きな画像を作成する技術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2" y="2689816"/>
            <a:ext cx="2514092" cy="188813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6" y="2689816"/>
            <a:ext cx="2514092" cy="18881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83" y="4736330"/>
            <a:ext cx="2514092" cy="188813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0" y="4695109"/>
            <a:ext cx="2514092" cy="188813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0013906" y="297935"/>
            <a:ext cx="183601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sz="2400" dirty="0"/>
              <a:t>panorama.py</a:t>
            </a:r>
          </a:p>
        </p:txBody>
      </p:sp>
      <p:sp>
        <p:nvSpPr>
          <p:cNvPr id="10" name="右矢印 9"/>
          <p:cNvSpPr/>
          <p:nvPr/>
        </p:nvSpPr>
        <p:spPr>
          <a:xfrm>
            <a:off x="6110513" y="4252686"/>
            <a:ext cx="798286" cy="827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12" y="3077871"/>
            <a:ext cx="4764595" cy="2994888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45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パノラマ合成</a:t>
            </a:r>
            <a:r>
              <a:rPr lang="en-US" altLang="ja-JP" sz="3600" dirty="0" smtClean="0"/>
              <a:t>1: </a:t>
            </a:r>
            <a:r>
              <a:rPr lang="ja-JP" altLang="en-US" sz="3600" dirty="0" smtClean="0"/>
              <a:t>入力画像について特頂点を検出する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12325" y="1987296"/>
            <a:ext cx="5186481" cy="45841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b="1" dirty="0" smtClean="0"/>
              <a:t>特徴点</a:t>
            </a:r>
            <a:r>
              <a:rPr lang="ja-JP" altLang="en-US" sz="2400" dirty="0" smtClean="0"/>
              <a:t>：角やエッジなど，顕著な局所的変化がある場所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/>
              <a:t>特徴点検出</a:t>
            </a:r>
            <a:r>
              <a:rPr lang="ja-JP" altLang="en-US" sz="2400" dirty="0" smtClean="0"/>
              <a:t>アルゴリズムは</a:t>
            </a:r>
            <a:r>
              <a:rPr lang="en-US" altLang="ja-JP" sz="2400" dirty="0" smtClean="0"/>
              <a:t>SIFT, SURF, Eigen, Harris</a:t>
            </a:r>
            <a:r>
              <a:rPr lang="ja-JP" altLang="en-US" sz="2400" dirty="0" smtClean="0"/>
              <a:t>などが有名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 smtClean="0"/>
              <a:t>特徴点は，その周囲の様子を記述する特徴ベクトルを持つ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sz="24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特徴点については後で詳しく解説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左図は</a:t>
            </a:r>
            <a:r>
              <a:rPr lang="en-US" altLang="ja-JP" sz="1800" dirty="0" smtClean="0"/>
              <a:t>AKAZE</a:t>
            </a:r>
            <a:r>
              <a:rPr lang="ja-JP" altLang="en-US" sz="1800" dirty="0"/>
              <a:t> </a:t>
            </a:r>
            <a:r>
              <a:rPr lang="en-US" altLang="ja-JP" sz="1800" dirty="0" smtClean="0"/>
              <a:t>algorithm</a:t>
            </a:r>
            <a:r>
              <a:rPr lang="ja-JP" altLang="en-US" sz="1800" dirty="0" smtClean="0"/>
              <a:t>を利用した結果</a:t>
            </a:r>
            <a:endParaRPr lang="en-US" altLang="ja-JP" sz="1800" dirty="0" smtClean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304151" y="1426464"/>
            <a:ext cx="6333157" cy="5053235"/>
            <a:chOff x="304152" y="1883391"/>
            <a:chExt cx="5760496" cy="459630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304152" y="4339772"/>
              <a:ext cx="5755271" cy="2139927"/>
              <a:chOff x="2513985" y="-712839"/>
              <a:chExt cx="9519272" cy="3539458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3985" y="-688105"/>
                <a:ext cx="4686300" cy="3514724"/>
              </a:xfrm>
              <a:prstGeom prst="rect">
                <a:avLst/>
              </a:pr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005" y="-712839"/>
                <a:ext cx="4667252" cy="3505202"/>
              </a:xfrm>
              <a:prstGeom prst="rect">
                <a:avLst/>
              </a:prstGeom>
            </p:spPr>
          </p:pic>
        </p:grpSp>
        <p:grpSp>
          <p:nvGrpSpPr>
            <p:cNvPr id="9" name="グループ化 8"/>
            <p:cNvGrpSpPr/>
            <p:nvPr/>
          </p:nvGrpSpPr>
          <p:grpSpPr>
            <a:xfrm>
              <a:off x="310219" y="1883391"/>
              <a:ext cx="5754429" cy="2126329"/>
              <a:chOff x="977876" y="1126486"/>
              <a:chExt cx="5109808" cy="1888134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876" y="1126486"/>
                <a:ext cx="2514092" cy="1888134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3592" y="1126486"/>
                <a:ext cx="2514092" cy="1888134"/>
              </a:xfrm>
              <a:prstGeom prst="rect">
                <a:avLst/>
              </a:prstGeom>
            </p:spPr>
          </p:pic>
        </p:grpSp>
      </p:grp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023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パノラマ合成</a:t>
            </a:r>
            <a:r>
              <a:rPr lang="en-US" altLang="ja-JP" sz="3600" dirty="0"/>
              <a:t>2</a:t>
            </a:r>
            <a:r>
              <a:rPr lang="en-US" altLang="ja-JP" sz="3600" dirty="0" smtClean="0"/>
              <a:t>. </a:t>
            </a:r>
            <a:r>
              <a:rPr lang="ja-JP" altLang="en-US" sz="3600" dirty="0" smtClean="0"/>
              <a:t>特徴点の対応付け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4803648"/>
            <a:ext cx="11473211" cy="1828800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各特徴点は局所領域の特徴を記述する特徴ベクトルを持つ</a:t>
            </a:r>
            <a:endParaRPr lang="en-US" altLang="ja-JP" sz="2400" dirty="0" smtClean="0"/>
          </a:p>
          <a:p>
            <a:r>
              <a:rPr lang="ja-JP" altLang="en-US" sz="2400" dirty="0" smtClean="0"/>
              <a:t>特徴ベクトルの類似性を利用して対応を計算する</a:t>
            </a:r>
            <a:endParaRPr lang="en-US" altLang="ja-JP" sz="2400" dirty="0"/>
          </a:p>
          <a:p>
            <a:r>
              <a:rPr lang="ja-JP" altLang="en-US" sz="2400" dirty="0" smtClean="0"/>
              <a:t>上図では</a:t>
            </a:r>
            <a:r>
              <a:rPr lang="en-US" altLang="ja-JP" sz="2400" dirty="0" smtClean="0"/>
              <a:t>Brute force algorithm</a:t>
            </a:r>
            <a:r>
              <a:rPr lang="ja-JP" altLang="en-US" sz="2400" dirty="0" smtClean="0"/>
              <a:t>を利用</a:t>
            </a:r>
            <a:endParaRPr lang="en-US" altLang="ja-JP" sz="2400" dirty="0" smtClean="0"/>
          </a:p>
          <a:p>
            <a:pPr lvl="1"/>
            <a:r>
              <a:rPr lang="ja-JP" altLang="en-US" sz="2000" dirty="0" smtClean="0"/>
              <a:t>左画像の特徴点をひとつピックアップし、最も似た特徴点を右画像内から全検索</a:t>
            </a:r>
            <a:endParaRPr lang="en-US" altLang="ja-JP" sz="2000" dirty="0" smtClean="0"/>
          </a:p>
          <a:p>
            <a:pPr lvl="1"/>
            <a:endParaRPr lang="en-US" altLang="ja-JP" sz="2000" dirty="0" smtClean="0"/>
          </a:p>
          <a:p>
            <a:endParaRPr kumimoji="1" lang="ja-JP" altLang="en-US" sz="2400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626745" y="1170433"/>
            <a:ext cx="9200007" cy="3500092"/>
            <a:chOff x="626745" y="1158240"/>
            <a:chExt cx="10703606" cy="4072128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45" y="1171765"/>
              <a:ext cx="10703606" cy="4022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直線コネクタ 5"/>
            <p:cNvCxnSpPr/>
            <p:nvPr/>
          </p:nvCxnSpPr>
          <p:spPr>
            <a:xfrm>
              <a:off x="5961888" y="1158240"/>
              <a:ext cx="0" cy="4072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26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08175" y="185946"/>
            <a:ext cx="3517393" cy="122832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3200" dirty="0" smtClean="0"/>
              <a:t>パノラマ合成</a:t>
            </a:r>
            <a:r>
              <a:rPr lang="en-US" altLang="ja-JP" sz="3200" dirty="0" smtClean="0"/>
              <a:t>3. </a:t>
            </a:r>
            <a:br>
              <a:rPr lang="en-US" altLang="ja-JP" sz="3200" dirty="0" smtClean="0"/>
            </a:br>
            <a:r>
              <a:rPr lang="ja-JP" altLang="en-US" sz="3200" dirty="0" smtClean="0"/>
              <a:t>変換行列の計算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6096000" y="487680"/>
                <a:ext cx="6096000" cy="63703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000" dirty="0" smtClean="0"/>
                  <a:t>対応特徴点の位置が重なるよう</a:t>
                </a:r>
                <a:r>
                  <a:rPr lang="ja-JP" altLang="en-US" sz="2000" dirty="0"/>
                  <a:t>右</a:t>
                </a:r>
                <a:r>
                  <a:rPr lang="ja-JP" altLang="en-US" sz="2000" dirty="0" smtClean="0"/>
                  <a:t>画像を射影変換</a:t>
                </a:r>
                <a:endParaRPr lang="en-US" altLang="ja-JP" sz="2000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ja-JP" altLang="en-US" sz="2000" dirty="0" smtClean="0"/>
                  <a:t>つまり，対応点をなるべく一致させる行列</a:t>
                </a:r>
                <a:endParaRPr kumimoji="1" lang="en-US" altLang="ja-JP" sz="20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000" b="1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altLang="ja-JP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 dirty="0" smtClean="0"/>
                  <a:t> を求めたい</a:t>
                </a:r>
                <a:endParaRPr lang="en-US" altLang="ja-JP" sz="2000" dirty="0"/>
              </a:p>
              <a:p>
                <a:pPr marL="2286000" lvl="5" indent="0">
                  <a:lnSpc>
                    <a:spcPct val="100000"/>
                  </a:lnSpc>
                  <a:buNone/>
                </a:pPr>
                <a:endParaRPr lang="en-US" altLang="ja-JP" sz="1000" dirty="0"/>
              </a:p>
              <a:p>
                <a:pPr marL="2286000" lvl="5" indent="0">
                  <a:lnSpc>
                    <a:spcPct val="100000"/>
                  </a:lnSpc>
                  <a:buNone/>
                </a:pPr>
                <a:endParaRPr kumimoji="1" lang="en-US" altLang="ja-JP" sz="10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ja-JP" sz="2000" dirty="0" smtClean="0"/>
                  <a:t>RANSAC</a:t>
                </a:r>
                <a:r>
                  <a:rPr lang="ja-JP" altLang="en-US" sz="2000" dirty="0" smtClean="0"/>
                  <a:t>（</a:t>
                </a:r>
                <a:r>
                  <a:rPr lang="en-US" altLang="ja-JP" sz="2000" dirty="0" smtClean="0"/>
                  <a:t>Random Sample Consensus</a:t>
                </a:r>
                <a:r>
                  <a:rPr lang="ja-JP" altLang="en-US" sz="2000" dirty="0" smtClean="0"/>
                  <a:t>）</a:t>
                </a:r>
                <a:endParaRPr lang="en-US" altLang="ja-JP" sz="20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lang="ja-JP" altLang="en-US" sz="2000" dirty="0" smtClean="0"/>
                  <a:t>未知変数推定に</a:t>
                </a:r>
                <a:r>
                  <a:rPr lang="ja-JP" altLang="en-US" sz="2000" dirty="0"/>
                  <a:t>必要</a:t>
                </a:r>
                <a:r>
                  <a:rPr lang="ja-JP" altLang="en-US" sz="2000" dirty="0" smtClean="0"/>
                  <a:t>なデータを乱択する　 </a:t>
                </a:r>
                <a:r>
                  <a:rPr lang="en-US" altLang="ja-JP" sz="2000" dirty="0" smtClean="0"/>
                  <a:t>(</a:t>
                </a:r>
                <a:r>
                  <a:rPr lang="ja-JP" altLang="en-US" sz="2000" dirty="0" smtClean="0"/>
                  <a:t>未知変数が</a:t>
                </a:r>
                <a:r>
                  <a:rPr lang="en-US" altLang="ja-JP" sz="2000" dirty="0" smtClean="0"/>
                  <a:t>8</a:t>
                </a:r>
                <a:r>
                  <a:rPr lang="ja-JP" altLang="en-US" sz="2000" dirty="0" smtClean="0"/>
                  <a:t>個なので</a:t>
                </a:r>
                <a:r>
                  <a:rPr lang="en-US" altLang="ja-JP" sz="2000" dirty="0"/>
                  <a:t> </a:t>
                </a:r>
                <a:r>
                  <a:rPr lang="ja-JP" altLang="en-US" sz="2000" dirty="0"/>
                  <a:t>　</a:t>
                </a:r>
                <a:r>
                  <a:rPr lang="ja-JP" altLang="en-US" sz="2000" dirty="0" smtClean="0"/>
                  <a:t>個の特徴点の組）</a:t>
                </a:r>
                <a:endParaRPr lang="en-US" altLang="ja-JP" sz="20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kumimoji="1" lang="ja-JP" altLang="en-US" sz="2000" dirty="0" smtClean="0"/>
                  <a:t>選択した特徴点の組を用いて</a:t>
                </a:r>
                <a:r>
                  <a:rPr lang="ja-JP" altLang="en-US" sz="2000" dirty="0"/>
                  <a:t>変換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ja-JP" altLang="en-US" sz="2000" dirty="0" smtClean="0"/>
                  <a:t>を導出</a:t>
                </a:r>
                <a:endParaRPr kumimoji="1" lang="en-US" altLang="ja-JP" sz="20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lang="ja-JP" altLang="en-US" sz="2000" dirty="0" smtClean="0"/>
                  <a:t>変換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ja-JP" altLang="en-US" sz="2000" dirty="0" smtClean="0"/>
                  <a:t>によりほか全て特徴点を変換する</a:t>
                </a:r>
                <a:endParaRPr lang="en-US" altLang="ja-JP" sz="2000" dirty="0" smtClean="0"/>
              </a:p>
              <a:p>
                <a:pPr marL="914400" lvl="2"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None/>
                </a:pPr>
                <a:r>
                  <a:rPr kumimoji="1" lang="ja-JP" altLang="en-US" sz="1600" dirty="0" smtClean="0"/>
                  <a:t>特徴点が対応点の十分近くに変換された </a:t>
                </a:r>
                <a:r>
                  <a:rPr kumimoji="1" lang="en-US" altLang="ja-JP" sz="1600" dirty="0" smtClean="0">
                    <a:sym typeface="Wingdings" panose="05000000000000000000" pitchFamily="2" charset="2"/>
                  </a:rPr>
                  <a:t> Inlier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None/>
                </a:pPr>
                <a:r>
                  <a:rPr lang="ja-JP" altLang="en-US" sz="1600" dirty="0" smtClean="0"/>
                  <a:t>特徴点の変換先が対応点から遠い　　　 </a:t>
                </a:r>
                <a:r>
                  <a:rPr lang="en-US" altLang="ja-JP" sz="1600" dirty="0" smtClean="0">
                    <a:sym typeface="Wingdings" panose="05000000000000000000" pitchFamily="2" charset="2"/>
                  </a:rPr>
                  <a:t> Outlier</a:t>
                </a:r>
                <a:endParaRPr kumimoji="1" lang="en-US" altLang="ja-JP" sz="1600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1000"/>
                  </a:spcBef>
                  <a:spcAft>
                    <a:spcPts val="600"/>
                  </a:spcAft>
                  <a:buAutoNum type="arabicPeriod"/>
                </a:pPr>
                <a:r>
                  <a:rPr kumimoji="1" lang="en-US" altLang="ja-JP" sz="2000" dirty="0" smtClean="0"/>
                  <a:t>1~3</a:t>
                </a:r>
                <a:r>
                  <a:rPr kumimoji="1" lang="ja-JP" altLang="en-US" sz="2000" dirty="0" smtClean="0"/>
                  <a:t>を繰り返し</a:t>
                </a:r>
                <a:r>
                  <a:rPr kumimoji="1" lang="en-US" altLang="ja-JP" sz="2000" dirty="0" smtClean="0"/>
                  <a:t>Inlier</a:t>
                </a:r>
                <a:r>
                  <a:rPr kumimoji="1" lang="ja-JP" altLang="en-US" sz="2000" dirty="0" smtClean="0"/>
                  <a:t>数が最多</a:t>
                </a:r>
                <a:r>
                  <a:rPr lang="ja-JP" altLang="en-US" sz="2000" dirty="0" smtClean="0"/>
                  <a:t>の</a:t>
                </a:r>
                <a14:m>
                  <m:oMath xmlns:m="http://schemas.openxmlformats.org/officeDocument/2006/math">
                    <m:r>
                      <a:rPr lang="en-US" altLang="ja-JP" sz="20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ja-JP" altLang="en-US" sz="2000" dirty="0" smtClean="0"/>
                  <a:t>を出力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487680"/>
                <a:ext cx="6096000" cy="6370320"/>
              </a:xfrm>
              <a:blipFill rotWithShape="0">
                <a:blip r:embed="rId3"/>
                <a:stretch>
                  <a:fillRect l="-900" t="-766" r="-1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273177" y="1405289"/>
            <a:ext cx="5727929" cy="2179159"/>
            <a:chOff x="626745" y="1158240"/>
            <a:chExt cx="10703606" cy="407212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45" y="1171765"/>
              <a:ext cx="10703606" cy="4022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直線コネクタ 5"/>
            <p:cNvCxnSpPr/>
            <p:nvPr/>
          </p:nvCxnSpPr>
          <p:spPr>
            <a:xfrm>
              <a:off x="5961888" y="1158240"/>
              <a:ext cx="0" cy="4072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グループ化 8"/>
          <p:cNvGrpSpPr/>
          <p:nvPr/>
        </p:nvGrpSpPr>
        <p:grpSpPr>
          <a:xfrm>
            <a:off x="254699" y="3954801"/>
            <a:ext cx="5743765" cy="2587638"/>
            <a:chOff x="376619" y="3759729"/>
            <a:chExt cx="6146102" cy="2768896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619" y="3771681"/>
              <a:ext cx="3037142" cy="2756944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5579" y="3759729"/>
              <a:ext cx="3037142" cy="2751941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9668256" y="3621024"/>
            <a:ext cx="32918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13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パノラマ</a:t>
            </a:r>
            <a:r>
              <a:rPr lang="ja-JP" altLang="en-US" sz="3600" dirty="0" smtClean="0"/>
              <a:t>合成</a:t>
            </a:r>
            <a:r>
              <a:rPr lang="en-US" altLang="ja-JP" sz="3600" dirty="0" smtClean="0"/>
              <a:t>4. </a:t>
            </a:r>
            <a:r>
              <a:rPr lang="ja-JP" altLang="en-US" sz="3600" dirty="0" smtClean="0"/>
              <a:t>画像の合成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5760" y="5315712"/>
            <a:ext cx="11826240" cy="154228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上図は単純な実装</a:t>
            </a:r>
            <a:r>
              <a:rPr lang="en-US" altLang="ja-JP" sz="2400" dirty="0" smtClean="0"/>
              <a:t>: 2</a:t>
            </a:r>
            <a:r>
              <a:rPr lang="ja-JP" altLang="en-US" sz="2400" dirty="0" smtClean="0"/>
              <a:t>画像が重なる部分は両者の平均を取る</a:t>
            </a:r>
            <a:r>
              <a:rPr lang="en-US" altLang="ja-JP" sz="2400" dirty="0"/>
              <a:t> </a:t>
            </a: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ja-JP" altLang="en-US" sz="2000" dirty="0">
                <a:sym typeface="Wingdings" panose="05000000000000000000" pitchFamily="2" charset="2"/>
              </a:rPr>
              <a:t>シーム</a:t>
            </a:r>
            <a:r>
              <a:rPr kumimoji="1" lang="ja-JP" altLang="en-US" sz="2000" dirty="0" smtClean="0">
                <a:sym typeface="Wingdings" panose="05000000000000000000" pitchFamily="2" charset="2"/>
              </a:rPr>
              <a:t>が目立つ</a:t>
            </a:r>
            <a:endParaRPr kumimoji="1" lang="en-US" altLang="ja-JP" dirty="0" smtClean="0"/>
          </a:p>
          <a:p>
            <a:r>
              <a:rPr lang="ja-JP" altLang="en-US" sz="2400" dirty="0" smtClean="0"/>
              <a:t>目立たないシームを計算する手法 </a:t>
            </a: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en-US" altLang="ja-JP" sz="1400" dirty="0" smtClean="0">
                <a:sym typeface="Wingdings" panose="05000000000000000000" pitchFamily="2" charset="2"/>
              </a:rPr>
              <a:t>[</a:t>
            </a:r>
            <a:r>
              <a:rPr lang="en-US" altLang="ja-JP" sz="1400" dirty="0" err="1" smtClean="0">
                <a:sym typeface="Wingdings" panose="05000000000000000000" pitchFamily="2" charset="2"/>
              </a:rPr>
              <a:t>GraphCutTextures</a:t>
            </a:r>
            <a:r>
              <a:rPr lang="en-US" altLang="ja-JP" sz="1400" dirty="0" smtClean="0">
                <a:sym typeface="Wingdings" panose="05000000000000000000" pitchFamily="2" charset="2"/>
              </a:rPr>
              <a:t>, SIGGRAPH 2003]</a:t>
            </a:r>
            <a:endParaRPr lang="en-US" altLang="ja-JP" sz="1800" dirty="0" smtClean="0">
              <a:sym typeface="Wingdings" panose="05000000000000000000" pitchFamily="2" charset="2"/>
            </a:endParaRPr>
          </a:p>
          <a:p>
            <a:r>
              <a:rPr lang="ja-JP" altLang="en-US" sz="2400" dirty="0" smtClean="0">
                <a:sym typeface="Wingdings" panose="05000000000000000000" pitchFamily="2" charset="2"/>
              </a:rPr>
              <a:t>画像ピラミッドを利用する手法    </a:t>
            </a:r>
            <a:r>
              <a:rPr lang="en-US" altLang="ja-JP" sz="2400" dirty="0" smtClean="0">
                <a:sym typeface="Wingdings" panose="05000000000000000000" pitchFamily="2" charset="2"/>
              </a:rPr>
              <a:t> </a:t>
            </a:r>
            <a:r>
              <a:rPr lang="en-US" altLang="ja-JP" sz="1400" dirty="0" smtClean="0">
                <a:sym typeface="Wingdings" panose="05000000000000000000" pitchFamily="2" charset="2"/>
              </a:rPr>
              <a:t>[</a:t>
            </a:r>
            <a:r>
              <a:rPr lang="en-US" altLang="ja-JP" sz="1400" dirty="0"/>
              <a:t>A Multiresolution Spline With Application </a:t>
            </a:r>
            <a:r>
              <a:rPr lang="en-US" altLang="ja-JP" sz="1400" dirty="0" smtClean="0"/>
              <a:t>to Image Mosaics, TOG1983</a:t>
            </a:r>
            <a:r>
              <a:rPr lang="en-US" altLang="ja-JP" sz="1400" dirty="0" smtClean="0">
                <a:sym typeface="Wingdings" panose="05000000000000000000" pitchFamily="2" charset="2"/>
              </a:rPr>
              <a:t>]</a:t>
            </a:r>
            <a:endParaRPr lang="en-US" altLang="ja-JP" sz="2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461963" y="1511809"/>
            <a:ext cx="5902261" cy="2625274"/>
            <a:chOff x="363573" y="2454033"/>
            <a:chExt cx="6198286" cy="2756944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573" y="2454033"/>
              <a:ext cx="3037142" cy="2756944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717" y="2455127"/>
              <a:ext cx="3037142" cy="2751941"/>
            </a:xfrm>
            <a:prstGeom prst="rect">
              <a:avLst/>
            </a:prstGeom>
          </p:spPr>
        </p:pic>
      </p:grp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96" y="187065"/>
            <a:ext cx="5152382" cy="4669346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532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31083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まとめ</a:t>
            </a:r>
            <a:r>
              <a:rPr kumimoji="1" lang="en-US" altLang="ja-JP" sz="3600" dirty="0" smtClean="0"/>
              <a:t>: </a:t>
            </a:r>
            <a:r>
              <a:rPr kumimoji="1" lang="ja-JP" altLang="en-US" sz="3600" dirty="0" smtClean="0"/>
              <a:t>画像の変換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/>
              <a:t>幾何学変換</a:t>
            </a:r>
            <a:r>
              <a:rPr lang="ja-JP" altLang="en-US" dirty="0" smtClean="0"/>
              <a:t>を紹介した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Affine </a:t>
            </a:r>
            <a:r>
              <a:rPr kumimoji="1" lang="ja-JP" altLang="en-US" dirty="0" smtClean="0"/>
              <a:t>変換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射影変換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同</a:t>
            </a:r>
            <a:r>
              <a:rPr lang="ja-JP" altLang="en-US" dirty="0"/>
              <a:t>次</a:t>
            </a:r>
            <a:r>
              <a:rPr lang="ja-JP" altLang="en-US" dirty="0" smtClean="0"/>
              <a:t>座標系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sz="1400" dirty="0"/>
          </a:p>
          <a:p>
            <a:r>
              <a:rPr lang="ja-JP" altLang="en-US" b="1" dirty="0" smtClean="0"/>
              <a:t>補間法</a:t>
            </a:r>
            <a:r>
              <a:rPr lang="ja-JP" altLang="en-US" dirty="0" smtClean="0"/>
              <a:t>を紹介した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Nearest Neighbor</a:t>
            </a:r>
          </a:p>
          <a:p>
            <a:pPr lvl="1"/>
            <a:r>
              <a:rPr lang="en-US" altLang="ja-JP" dirty="0" smtClean="0"/>
              <a:t>Bilinear Interpolation</a:t>
            </a:r>
          </a:p>
          <a:p>
            <a:pPr lvl="1"/>
            <a:r>
              <a:rPr kumimoji="1" lang="en-US" altLang="ja-JP" dirty="0" err="1" smtClean="0"/>
              <a:t>Bicubic</a:t>
            </a:r>
            <a:r>
              <a:rPr kumimoji="1" lang="en-US" altLang="ja-JP" dirty="0" smtClean="0"/>
              <a:t> Interpolation</a:t>
            </a:r>
          </a:p>
          <a:p>
            <a:pPr lvl="1"/>
            <a:endParaRPr lang="en-US" altLang="ja-JP" dirty="0"/>
          </a:p>
          <a:p>
            <a:r>
              <a:rPr lang="ja-JP" altLang="en-US" b="1" dirty="0" smtClean="0"/>
              <a:t>パノラマ合成</a:t>
            </a:r>
            <a:r>
              <a:rPr lang="ja-JP" altLang="en-US" dirty="0" smtClean="0"/>
              <a:t>を紹介し</a:t>
            </a:r>
            <a:r>
              <a:rPr lang="ja-JP" altLang="en-US" dirty="0"/>
              <a:t>た</a:t>
            </a:r>
            <a:endParaRPr kumimoji="1" lang="ja-JP" altLang="en-US" dirty="0"/>
          </a:p>
        </p:txBody>
      </p:sp>
      <p:grpSp>
        <p:nvGrpSpPr>
          <p:cNvPr id="77" name="グループ化 76"/>
          <p:cNvGrpSpPr/>
          <p:nvPr/>
        </p:nvGrpSpPr>
        <p:grpSpPr>
          <a:xfrm>
            <a:off x="4564927" y="1130300"/>
            <a:ext cx="7514914" cy="1894944"/>
            <a:chOff x="4641127" y="1211448"/>
            <a:chExt cx="6941273" cy="1750296"/>
          </a:xfrm>
        </p:grpSpPr>
        <p:pic>
          <p:nvPicPr>
            <p:cNvPr id="75" name="図 74"/>
            <p:cNvPicPr>
              <a:picLocks noChangeAspect="1"/>
            </p:cNvPicPr>
            <p:nvPr/>
          </p:nvPicPr>
          <p:blipFill rotWithShape="1">
            <a:blip r:embed="rId2"/>
            <a:srcRect l="86545"/>
            <a:stretch/>
          </p:blipFill>
          <p:spPr>
            <a:xfrm>
              <a:off x="10566400" y="1224148"/>
              <a:ext cx="1016000" cy="1737596"/>
            </a:xfrm>
            <a:prstGeom prst="rect">
              <a:avLst/>
            </a:prstGeom>
          </p:spPr>
        </p:pic>
        <p:pic>
          <p:nvPicPr>
            <p:cNvPr id="76" name="図 75"/>
            <p:cNvPicPr>
              <a:picLocks noChangeAspect="1"/>
            </p:cNvPicPr>
            <p:nvPr/>
          </p:nvPicPr>
          <p:blipFill rotWithShape="1">
            <a:blip r:embed="rId2"/>
            <a:srcRect r="22538"/>
            <a:stretch/>
          </p:blipFill>
          <p:spPr>
            <a:xfrm>
              <a:off x="4641127" y="1211448"/>
              <a:ext cx="5849073" cy="1737596"/>
            </a:xfrm>
            <a:prstGeom prst="rect">
              <a:avLst/>
            </a:prstGeom>
          </p:spPr>
        </p:pic>
      </p:grpSp>
      <p:pic>
        <p:nvPicPr>
          <p:cNvPr id="339" name="図 3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194" y="3307471"/>
            <a:ext cx="7658806" cy="1823330"/>
          </a:xfrm>
          <a:prstGeom prst="rect">
            <a:avLst/>
          </a:prstGeom>
        </p:spPr>
      </p:pic>
      <p:pic>
        <p:nvPicPr>
          <p:cNvPr id="340" name="図 3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13" y="5195142"/>
            <a:ext cx="2504024" cy="1573958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44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復習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行列演算</a:t>
            </a:r>
            <a:endParaRPr lang="en-US" altLang="ja-JP" dirty="0" smtClean="0"/>
          </a:p>
          <a:p>
            <a:r>
              <a:rPr lang="ja-JP" altLang="en-US" dirty="0" smtClean="0"/>
              <a:t>同次形式</a:t>
            </a:r>
            <a:endParaRPr lang="en-US" altLang="ja-JP" dirty="0" smtClean="0"/>
          </a:p>
          <a:p>
            <a:r>
              <a:rPr lang="ja-JP" altLang="en-US" dirty="0" smtClean="0"/>
              <a:t>アファイン変換</a:t>
            </a:r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 smtClean="0"/>
              <a:t>※</a:t>
            </a:r>
            <a:r>
              <a:rPr lang="ja-JP" altLang="en-US" dirty="0" smtClean="0"/>
              <a:t>先週の内容は、画像処理</a:t>
            </a:r>
            <a:r>
              <a:rPr lang="en-US" altLang="ja-JP" dirty="0" smtClean="0"/>
              <a:t>/CG/VR</a:t>
            </a:r>
            <a:r>
              <a:rPr lang="ja-JP" altLang="en-US" dirty="0" smtClean="0"/>
              <a:t>などの分野で必須です．もし怪しい部分があったら時間をかけて復習してください</a:t>
            </a:r>
            <a:endParaRPr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42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5975446"/>
            <a:ext cx="11473211" cy="733270"/>
          </a:xfrm>
        </p:spPr>
        <p:txBody>
          <a:bodyPr/>
          <a:lstStyle/>
          <a:p>
            <a:pPr algn="r"/>
            <a:r>
              <a:rPr kumimoji="1" lang="ja-JP" altLang="en-US" b="1" dirty="0" smtClean="0"/>
              <a:t>画像の変換</a:t>
            </a:r>
            <a:endParaRPr kumimoji="1" lang="ja-JP" altLang="en-US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6637">
            <a:off x="1235626" y="1848362"/>
            <a:ext cx="7392995" cy="3373995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876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60" y="1150417"/>
            <a:ext cx="9863274" cy="142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b="1" dirty="0" smtClean="0"/>
              <a:t>X</a:t>
            </a:r>
            <a:r>
              <a:rPr kumimoji="1" lang="ja-JP" altLang="en-US" sz="2400" b="1" dirty="0" smtClean="0"/>
              <a:t>軸方向に</a:t>
            </a:r>
            <a:r>
              <a:rPr kumimoji="1" lang="en-US" altLang="ja-JP" sz="2400" b="1" dirty="0" smtClean="0"/>
              <a:t>1.7</a:t>
            </a:r>
            <a:r>
              <a:rPr kumimoji="1" lang="ja-JP" altLang="en-US" sz="2400" b="1" dirty="0" smtClean="0"/>
              <a:t>倍</a:t>
            </a:r>
            <a:r>
              <a:rPr kumimoji="1" lang="ja-JP" altLang="en-US" sz="2400" dirty="0" smtClean="0"/>
              <a:t>，</a:t>
            </a:r>
            <a:r>
              <a:rPr kumimoji="1" lang="en-US" altLang="ja-JP" sz="2400" b="1" dirty="0" smtClean="0"/>
              <a:t>Y</a:t>
            </a:r>
            <a:r>
              <a:rPr kumimoji="1" lang="ja-JP" altLang="en-US" sz="2400" b="1" dirty="0" smtClean="0"/>
              <a:t>軸方向に</a:t>
            </a:r>
            <a:r>
              <a:rPr kumimoji="1" lang="en-US" altLang="ja-JP" sz="2400" b="1" dirty="0" smtClean="0"/>
              <a:t>2</a:t>
            </a:r>
            <a:r>
              <a:rPr kumimoji="1" lang="ja-JP" altLang="en-US" sz="2400" b="1" dirty="0" smtClean="0"/>
              <a:t>倍に拡大する変換</a:t>
            </a:r>
            <a:r>
              <a:rPr kumimoji="1" lang="ja-JP" altLang="en-US" sz="2400" dirty="0" smtClean="0"/>
              <a:t>を考える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画素の</a:t>
            </a:r>
            <a:r>
              <a:rPr lang="ja-JP" altLang="en-US" sz="2400" dirty="0" smtClean="0"/>
              <a:t>幅を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とする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各画素を変換先に移動してみると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2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89"/>
                <a:ext cx="1723276" cy="1292457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2300374" y="4929206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/>
          <p:cNvCxnSpPr/>
          <p:nvPr/>
        </p:nvCxnSpPr>
        <p:spPr>
          <a:xfrm flipV="1">
            <a:off x="2373790" y="3689182"/>
            <a:ext cx="484511" cy="1219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2792158" y="3439933"/>
            <a:ext cx="827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(3, 2)</a:t>
            </a:r>
            <a:endParaRPr lang="ja-JP" altLang="en-US" sz="2400" dirty="0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grpSp>
        <p:nvGrpSpPr>
          <p:cNvPr id="90" name="グループ化 89"/>
          <p:cNvGrpSpPr/>
          <p:nvPr/>
        </p:nvGrpSpPr>
        <p:grpSpPr>
          <a:xfrm>
            <a:off x="3514369" y="3447047"/>
            <a:ext cx="2512226" cy="819031"/>
            <a:chOff x="3514369" y="3447047"/>
            <a:chExt cx="2512226" cy="819031"/>
          </a:xfrm>
        </p:grpSpPr>
        <p:sp>
          <p:nvSpPr>
            <p:cNvPr id="83" name="正方形/長方形 82"/>
            <p:cNvSpPr/>
            <p:nvPr/>
          </p:nvSpPr>
          <p:spPr>
            <a:xfrm>
              <a:off x="3514369" y="3447047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sym typeface="Wingdings" panose="05000000000000000000" pitchFamily="2" charset="2"/>
                </a:rPr>
                <a:t> </a:t>
              </a:r>
              <a:r>
                <a:rPr lang="en-US" altLang="ja-JP" sz="2400" dirty="0" smtClean="0"/>
                <a:t>(5.1, 4)</a:t>
              </a:r>
              <a:r>
                <a:rPr lang="en-US" altLang="ja-JP" sz="2400" dirty="0" smtClean="0">
                  <a:sym typeface="Wingdings" panose="05000000000000000000" pitchFamily="2" charset="2"/>
                </a:rPr>
                <a:t> </a:t>
              </a:r>
              <a:r>
                <a:rPr lang="en-US" altLang="ja-JP" sz="2400" dirty="0">
                  <a:sym typeface="Wingdings" panose="05000000000000000000" pitchFamily="2" charset="2"/>
                </a:rPr>
                <a:t> </a:t>
              </a:r>
              <a:r>
                <a:rPr lang="en-US" altLang="ja-JP" sz="2400" dirty="0" smtClean="0"/>
                <a:t>(5, </a:t>
              </a:r>
              <a:r>
                <a:rPr lang="en-US" altLang="ja-JP" sz="2400" dirty="0"/>
                <a:t>4</a:t>
              </a:r>
              <a:r>
                <a:rPr lang="en-US" altLang="ja-JP" sz="2400" dirty="0" smtClean="0"/>
                <a:t>)</a:t>
              </a:r>
              <a:endParaRPr lang="ja-JP" altLang="en-US" sz="2400" dirty="0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4060946" y="3896746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少数</a:t>
              </a:r>
              <a:r>
                <a: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は</a:t>
              </a:r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四捨五入</a:t>
              </a:r>
              <a:endParaRPr lang="ja-JP" altLang="en-US" dirty="0"/>
            </a:p>
          </p:txBody>
        </p:sp>
      </p:grpSp>
      <p:grpSp>
        <p:nvGrpSpPr>
          <p:cNvPr id="91" name="グループ化 90"/>
          <p:cNvGrpSpPr/>
          <p:nvPr/>
        </p:nvGrpSpPr>
        <p:grpSpPr>
          <a:xfrm>
            <a:off x="5946486" y="3689182"/>
            <a:ext cx="3578636" cy="1173417"/>
            <a:chOff x="5946486" y="3689182"/>
            <a:chExt cx="3578636" cy="1173417"/>
          </a:xfrm>
        </p:grpSpPr>
        <p:sp>
          <p:nvSpPr>
            <p:cNvPr id="85" name="正方形/長方形 84"/>
            <p:cNvSpPr/>
            <p:nvPr/>
          </p:nvSpPr>
          <p:spPr>
            <a:xfrm>
              <a:off x="9094303" y="4431780"/>
              <a:ext cx="430819" cy="4308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7" name="直線コネクタ 86"/>
            <p:cNvCxnSpPr>
              <a:stCxn id="89" idx="1"/>
            </p:cNvCxnSpPr>
            <p:nvPr/>
          </p:nvCxnSpPr>
          <p:spPr>
            <a:xfrm flipH="1" flipV="1">
              <a:off x="5946486" y="3689182"/>
              <a:ext cx="3326183" cy="919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円/楕円 88"/>
            <p:cNvSpPr/>
            <p:nvPr/>
          </p:nvSpPr>
          <p:spPr>
            <a:xfrm>
              <a:off x="9259030" y="4595487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60" y="1150417"/>
            <a:ext cx="9863274" cy="142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kumimoji="1" lang="en-US" altLang="ja-JP" sz="2400" dirty="0" smtClean="0"/>
              <a:t>1.7</a:t>
            </a:r>
            <a:r>
              <a:rPr kumimoji="1" lang="ja-JP" altLang="en-US" sz="2400" dirty="0" smtClean="0"/>
              <a:t>倍，</a:t>
            </a:r>
            <a:r>
              <a:rPr kumimoji="1" lang="en-US" altLang="ja-JP" sz="2400" dirty="0" smtClean="0"/>
              <a:t>Y</a:t>
            </a:r>
            <a:r>
              <a:rPr kumimoji="1" lang="ja-JP" altLang="en-US" sz="2400" dirty="0" smtClean="0"/>
              <a:t>軸方向に</a:t>
            </a:r>
            <a:r>
              <a:rPr kumimoji="1" lang="en-US" altLang="ja-JP" sz="2400" dirty="0" smtClean="0"/>
              <a:t>2</a:t>
            </a:r>
            <a:r>
              <a:rPr kumimoji="1" lang="ja-JP" altLang="en-US" sz="2400" dirty="0" smtClean="0"/>
              <a:t>倍に拡大する変換を考える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画素の</a:t>
            </a:r>
            <a:r>
              <a:rPr lang="ja-JP" altLang="en-US" sz="2400" dirty="0" smtClean="0"/>
              <a:t>幅を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とする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各画素を変換先に移動してみると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2300374" y="4929206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565229" y="2755800"/>
            <a:ext cx="1702710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(1, </a:t>
            </a:r>
            <a:r>
              <a:rPr lang="en-US" altLang="ja-JP" sz="2400" dirty="0"/>
              <a:t>1</a:t>
            </a:r>
            <a:r>
              <a:rPr lang="en-US" altLang="ja-JP" sz="2400" dirty="0" smtClean="0"/>
              <a:t>)</a:t>
            </a:r>
            <a:r>
              <a:rPr lang="en-US" altLang="ja-JP" sz="2400" dirty="0" smtClean="0">
                <a:sym typeface="Wingdings" panose="05000000000000000000" pitchFamily="2" charset="2"/>
              </a:rPr>
              <a:t>(2,2)</a:t>
            </a:r>
          </a:p>
          <a:p>
            <a:r>
              <a:rPr lang="en-US" altLang="ja-JP" sz="2400" dirty="0"/>
              <a:t>(1, </a:t>
            </a:r>
            <a:r>
              <a:rPr lang="en-US" altLang="ja-JP" sz="2400" dirty="0" smtClean="0"/>
              <a:t>2)</a:t>
            </a:r>
            <a:r>
              <a:rPr lang="en-US" altLang="ja-JP" sz="2400" dirty="0">
                <a:sym typeface="Wingdings" panose="05000000000000000000" pitchFamily="2" charset="2"/>
              </a:rPr>
              <a:t>(</a:t>
            </a:r>
            <a:r>
              <a:rPr lang="en-US" altLang="ja-JP" sz="2400" dirty="0" smtClean="0">
                <a:sym typeface="Wingdings" panose="05000000000000000000" pitchFamily="2" charset="2"/>
              </a:rPr>
              <a:t>2,4)</a:t>
            </a:r>
          </a:p>
          <a:p>
            <a:r>
              <a:rPr lang="en-US" altLang="ja-JP" sz="2400" dirty="0"/>
              <a:t>(1, </a:t>
            </a:r>
            <a:r>
              <a:rPr lang="en-US" altLang="ja-JP" sz="2400" dirty="0" smtClean="0"/>
              <a:t>3)</a:t>
            </a:r>
            <a:r>
              <a:rPr lang="en-US" altLang="ja-JP" sz="2400" dirty="0">
                <a:sym typeface="Wingdings" panose="05000000000000000000" pitchFamily="2" charset="2"/>
              </a:rPr>
              <a:t>(</a:t>
            </a:r>
            <a:r>
              <a:rPr lang="en-US" altLang="ja-JP" sz="2400" dirty="0" smtClean="0">
                <a:sym typeface="Wingdings" panose="05000000000000000000" pitchFamily="2" charset="2"/>
              </a:rPr>
              <a:t>2,6)</a:t>
            </a:r>
          </a:p>
          <a:p>
            <a:r>
              <a:rPr lang="en-US" altLang="ja-JP" sz="2400" dirty="0" smtClean="0"/>
              <a:t>(2, </a:t>
            </a:r>
            <a:r>
              <a:rPr lang="en-US" altLang="ja-JP" sz="2400" dirty="0"/>
              <a:t>1)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(3,2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ja-JP" sz="2400" dirty="0" smtClean="0"/>
              <a:t>(2, </a:t>
            </a:r>
            <a:r>
              <a:rPr lang="en-US" altLang="ja-JP" sz="2400" dirty="0"/>
              <a:t>2)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(3,4)</a:t>
            </a:r>
          </a:p>
          <a:p>
            <a:r>
              <a:rPr lang="en-US" altLang="ja-JP" sz="2400" dirty="0">
                <a:sym typeface="Wingdings" panose="05000000000000000000" pitchFamily="2" charset="2"/>
              </a:rPr>
              <a:t> </a:t>
            </a:r>
            <a:r>
              <a:rPr lang="en-US" altLang="ja-JP" sz="2400" dirty="0" smtClean="0">
                <a:sym typeface="Wingdings" panose="05000000000000000000" pitchFamily="2" charset="2"/>
              </a:rPr>
              <a:t>          :</a:t>
            </a:r>
          </a:p>
          <a:p>
            <a:r>
              <a:rPr lang="en-US" altLang="ja-JP" sz="2400" dirty="0">
                <a:sym typeface="Wingdings" panose="05000000000000000000" pitchFamily="2" charset="2"/>
              </a:rPr>
              <a:t> </a:t>
            </a:r>
            <a:r>
              <a:rPr lang="en-US" altLang="ja-JP" sz="2400" dirty="0" smtClean="0">
                <a:sym typeface="Wingdings" panose="05000000000000000000" pitchFamily="2" charset="2"/>
              </a:rPr>
              <a:t>          :</a:t>
            </a:r>
            <a:endParaRPr lang="en-US" altLang="ja-JP" sz="2400" dirty="0">
              <a:sym typeface="Wingdings" panose="05000000000000000000" pitchFamily="2" charset="2"/>
            </a:endParaRPr>
          </a:p>
          <a:p>
            <a:r>
              <a:rPr lang="en-US" altLang="ja-JP" sz="2400" dirty="0" smtClean="0"/>
              <a:t>(4, </a:t>
            </a:r>
            <a:r>
              <a:rPr lang="en-US" altLang="ja-JP" sz="2400" dirty="0"/>
              <a:t>1)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(7,2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ja-JP" sz="2400" dirty="0" smtClean="0"/>
              <a:t>(4, </a:t>
            </a:r>
            <a:r>
              <a:rPr lang="en-US" altLang="ja-JP" sz="2400" dirty="0"/>
              <a:t>2)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(7,4</a:t>
            </a:r>
            <a:r>
              <a:rPr lang="en-US" altLang="ja-JP" sz="24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ja-JP" sz="2400" dirty="0" smtClean="0"/>
              <a:t>(4, </a:t>
            </a:r>
            <a:r>
              <a:rPr lang="en-US" altLang="ja-JP" sz="2400" dirty="0"/>
              <a:t>3)</a:t>
            </a: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400" dirty="0" smtClean="0">
                <a:sym typeface="Wingdings" panose="05000000000000000000" pitchFamily="2" charset="2"/>
              </a:rPr>
              <a:t>(7,6)</a:t>
            </a:r>
            <a:endParaRPr lang="en-US" altLang="ja-JP" sz="2400" dirty="0">
              <a:sym typeface="Wingdings" panose="05000000000000000000" pitchFamily="2" charset="2"/>
            </a:endParaRPr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093309" y="4414322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7812929" y="5277361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812929" y="441432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812929" y="3579387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246868" y="5277361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246868" y="441432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246868" y="3579387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085025" y="5277361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85025" y="3579387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949220" y="5277361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949220" y="441432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49220" y="3579387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9245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42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各画素を変換先に移動すると、飛び飛びの画像ができてしまう（拡大時）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ほしかったのはもっと密な画像</a:t>
            </a:r>
            <a:r>
              <a:rPr kumimoji="1" lang="en-US" altLang="ja-JP" sz="2400" dirty="0" smtClean="0"/>
              <a:t>… </a:t>
            </a:r>
          </a:p>
          <a:p>
            <a:pPr marL="0" indent="0">
              <a:buNone/>
            </a:pPr>
            <a:r>
              <a:rPr lang="ja-JP" altLang="en-US" sz="2400" b="1" dirty="0" smtClean="0">
                <a:solidFill>
                  <a:srgbClr val="FF0000"/>
                </a:solidFill>
              </a:rPr>
              <a:t>そこで、通常は逆変換を考えます！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2300374" y="4929206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093309" y="4414322"/>
            <a:ext cx="430819" cy="430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7812929" y="5277361"/>
            <a:ext cx="430819" cy="430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812929" y="4414322"/>
            <a:ext cx="430819" cy="43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812929" y="3579387"/>
            <a:ext cx="430819" cy="430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246868" y="5277361"/>
            <a:ext cx="430819" cy="4308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246868" y="4414322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246868" y="3579387"/>
            <a:ext cx="430819" cy="4308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085025" y="5277361"/>
            <a:ext cx="430819" cy="430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85025" y="3579387"/>
            <a:ext cx="430819" cy="430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949220" y="5277361"/>
            <a:ext cx="430819" cy="4308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949220" y="4414322"/>
            <a:ext cx="430819" cy="4308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49220" y="3579387"/>
            <a:ext cx="430819" cy="4308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71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/>
          <a:srcRect t="13790" r="23294"/>
          <a:stretch/>
        </p:blipFill>
        <p:spPr>
          <a:xfrm>
            <a:off x="7263329" y="3115338"/>
            <a:ext cx="3146733" cy="3179941"/>
          </a:xfrm>
          <a:prstGeom prst="rect">
            <a:avLst/>
          </a:prstGeom>
        </p:spPr>
      </p:pic>
      <p:sp>
        <p:nvSpPr>
          <p:cNvPr id="80" name="正方形/長方形 79"/>
          <p:cNvSpPr/>
          <p:nvPr/>
        </p:nvSpPr>
        <p:spPr>
          <a:xfrm>
            <a:off x="8665399" y="4436304"/>
            <a:ext cx="430819" cy="430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5999" y="145261"/>
            <a:ext cx="11473211" cy="73327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/>
              <a:t>画像の変換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1059" y="1150417"/>
            <a:ext cx="10584009" cy="152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所望の変換は，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軸方向に</a:t>
            </a:r>
            <a:r>
              <a:rPr lang="en-US" altLang="ja-JP" sz="2400" dirty="0" smtClean="0"/>
              <a:t>1.7</a:t>
            </a:r>
            <a:r>
              <a:rPr lang="ja-JP" altLang="en-US" sz="2400" dirty="0" smtClean="0"/>
              <a:t>倍，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軸方向に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倍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この逆変換は，</a:t>
            </a:r>
            <a:r>
              <a:rPr lang="en-US" altLang="ja-JP" sz="2400" dirty="0" smtClean="0"/>
              <a:t>X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1/1.7</a:t>
            </a:r>
            <a:r>
              <a:rPr lang="ja-JP" altLang="en-US" sz="2400" dirty="0"/>
              <a:t>倍，</a:t>
            </a:r>
            <a:r>
              <a:rPr lang="en-US" altLang="ja-JP" sz="2400" dirty="0"/>
              <a:t>Y</a:t>
            </a:r>
            <a:r>
              <a:rPr lang="ja-JP" altLang="en-US" sz="2400" dirty="0"/>
              <a:t>軸方向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1/2</a:t>
            </a:r>
            <a:r>
              <a:rPr lang="ja-JP" altLang="en-US" sz="2400" dirty="0" smtClean="0"/>
              <a:t>倍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変換後画像の各画素に逆変換を施し，元画像における画素位置を取得する</a:t>
            </a:r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3630" y="606546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画素の中心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整数座標になると仮定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976775" y="3390098"/>
            <a:ext cx="2846701" cy="2663880"/>
            <a:chOff x="437064" y="3390098"/>
            <a:chExt cx="2846701" cy="266388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45377" y="3390098"/>
              <a:ext cx="2738388" cy="2412589"/>
              <a:chOff x="457199" y="4032985"/>
              <a:chExt cx="2738388" cy="2412589"/>
            </a:xfrm>
          </p:grpSpPr>
          <p:pic>
            <p:nvPicPr>
              <p:cNvPr id="28" name="図 27"/>
              <p:cNvPicPr>
                <a:picLocks noChangeAspect="1"/>
              </p:cNvPicPr>
              <p:nvPr/>
            </p:nvPicPr>
            <p:blipFill rotWithShape="1">
              <a:blip r:embed="rId3"/>
              <a:srcRect t="47202" r="41891"/>
              <a:stretch/>
            </p:blipFill>
            <p:spPr>
              <a:xfrm>
                <a:off x="542259" y="4466121"/>
                <a:ext cx="2383821" cy="1947507"/>
              </a:xfrm>
              <a:prstGeom prst="rect">
                <a:avLst/>
              </a:prstGeom>
            </p:spPr>
          </p:pic>
          <p:grpSp>
            <p:nvGrpSpPr>
              <p:cNvPr id="17" name="グループ化 16"/>
              <p:cNvGrpSpPr/>
              <p:nvPr/>
            </p:nvGrpSpPr>
            <p:grpSpPr>
              <a:xfrm>
                <a:off x="642287" y="4973590"/>
                <a:ext cx="1723276" cy="1292458"/>
                <a:chOff x="750771" y="2034943"/>
                <a:chExt cx="1325076" cy="993807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750771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正方形/長方形 5"/>
                <p:cNvSpPr/>
                <p:nvPr/>
              </p:nvSpPr>
              <p:spPr>
                <a:xfrm>
                  <a:off x="1082040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1413309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/>
                <p:cNvSpPr/>
                <p:nvPr/>
              </p:nvSpPr>
              <p:spPr>
                <a:xfrm>
                  <a:off x="1744578" y="2697481"/>
                  <a:ext cx="331269" cy="33126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/>
                <p:cNvSpPr/>
                <p:nvPr/>
              </p:nvSpPr>
              <p:spPr>
                <a:xfrm>
                  <a:off x="750771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1082040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413309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744578" y="2366212"/>
                  <a:ext cx="331269" cy="33126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50771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82040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1413309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1744578" y="2034943"/>
                  <a:ext cx="331269" cy="331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" name="直線矢印コネクタ 18"/>
              <p:cNvCxnSpPr/>
              <p:nvPr/>
            </p:nvCxnSpPr>
            <p:spPr>
              <a:xfrm>
                <a:off x="457199" y="6266046"/>
                <a:ext cx="273838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V="1">
                <a:off x="642287" y="4032985"/>
                <a:ext cx="0" cy="2412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777261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186653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2</a:t>
              </a:r>
              <a:endParaRPr lang="ja-JP" altLang="en-US" dirty="0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634227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3</a:t>
              </a:r>
              <a:endParaRPr lang="ja-JP" altLang="en-US" dirty="0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068560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4</a:t>
              </a:r>
              <a:endParaRPr lang="ja-JP" altLang="en-US" dirty="0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496469" y="56846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5</a:t>
              </a:r>
              <a:endParaRPr lang="ja-JP" altLang="en-US" dirty="0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064" y="520201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1</a:t>
              </a:r>
              <a:endParaRPr lang="ja-JP" altLang="en-US" dirty="0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37064" y="478510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37064" y="433806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 smtClean="0"/>
                <a:t>3</a:t>
              </a:r>
              <a:endParaRPr lang="ja-JP" altLang="en-US" dirty="0"/>
            </a:p>
          </p:txBody>
        </p:sp>
      </p:grpSp>
      <p:sp>
        <p:nvSpPr>
          <p:cNvPr id="44" name="正方形/長方形 43"/>
          <p:cNvSpPr/>
          <p:nvPr/>
        </p:nvSpPr>
        <p:spPr>
          <a:xfrm>
            <a:off x="1038214" y="302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４ｘ３画素の小さな画像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8834243" y="4597980"/>
            <a:ext cx="93133" cy="931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/>
          <p:cNvCxnSpPr/>
          <p:nvPr/>
        </p:nvCxnSpPr>
        <p:spPr>
          <a:xfrm>
            <a:off x="7185617" y="6147698"/>
            <a:ext cx="3402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7370705" y="2970026"/>
            <a:ext cx="0" cy="3357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7425968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35360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2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282934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871726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4</a:t>
            </a:r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145176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077304" y="57265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1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077304" y="53096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077304" y="4862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3</a:t>
            </a:r>
            <a:endParaRPr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594662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6</a:t>
            </a:r>
            <a:endParaRPr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0027557" y="609064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7077304" y="44799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7077304" y="40400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7077304" y="36112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7077304" y="31740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7</a:t>
            </a:r>
            <a:endParaRPr lang="ja-JP" altLang="en-US" dirty="0"/>
          </a:p>
        </p:txBody>
      </p:sp>
      <p:grpSp>
        <p:nvGrpSpPr>
          <p:cNvPr id="23" name="グループ化 22"/>
          <p:cNvGrpSpPr/>
          <p:nvPr/>
        </p:nvGrpSpPr>
        <p:grpSpPr>
          <a:xfrm>
            <a:off x="5915452" y="3723553"/>
            <a:ext cx="2918791" cy="920994"/>
            <a:chOff x="5915452" y="3723553"/>
            <a:chExt cx="2918791" cy="920994"/>
          </a:xfrm>
        </p:grpSpPr>
        <p:sp>
          <p:nvSpPr>
            <p:cNvPr id="65" name="正方形/長方形 64"/>
            <p:cNvSpPr/>
            <p:nvPr/>
          </p:nvSpPr>
          <p:spPr>
            <a:xfrm>
              <a:off x="5915452" y="3723553"/>
              <a:ext cx="1197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sym typeface="Wingdings" panose="05000000000000000000" pitchFamily="2" charset="2"/>
                </a:rPr>
                <a:t> </a:t>
              </a:r>
              <a:r>
                <a:rPr lang="en-US" altLang="ja-JP" sz="2400" dirty="0" smtClean="0"/>
                <a:t>(4, 4)</a:t>
              </a:r>
              <a:endParaRPr lang="ja-JP" altLang="en-US" sz="2400" dirty="0"/>
            </a:p>
          </p:txBody>
        </p:sp>
        <p:cxnSp>
          <p:nvCxnSpPr>
            <p:cNvPr id="77" name="直線コネクタ 76"/>
            <p:cNvCxnSpPr>
              <a:stCxn id="46" idx="2"/>
            </p:cNvCxnSpPr>
            <p:nvPr/>
          </p:nvCxnSpPr>
          <p:spPr>
            <a:xfrm flipH="1" flipV="1">
              <a:off x="7003312" y="3980614"/>
              <a:ext cx="1830931" cy="663933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/>
          <p:cNvGrpSpPr/>
          <p:nvPr/>
        </p:nvGrpSpPr>
        <p:grpSpPr>
          <a:xfrm>
            <a:off x="3998414" y="3715338"/>
            <a:ext cx="2141933" cy="847427"/>
            <a:chOff x="3998414" y="3715338"/>
            <a:chExt cx="2141933" cy="847427"/>
          </a:xfrm>
        </p:grpSpPr>
        <p:sp>
          <p:nvSpPr>
            <p:cNvPr id="21" name="正方形/長方形 20"/>
            <p:cNvSpPr/>
            <p:nvPr/>
          </p:nvSpPr>
          <p:spPr>
            <a:xfrm>
              <a:off x="3998414" y="3715338"/>
              <a:ext cx="21419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/>
                <a:t>(2, 2) </a:t>
              </a:r>
              <a:r>
                <a:rPr lang="en-US" altLang="ja-JP" sz="2400" dirty="0">
                  <a:sym typeface="Wingdings" panose="05000000000000000000" pitchFamily="2" charset="2"/>
                </a:rPr>
                <a:t> </a:t>
              </a:r>
              <a:r>
                <a:rPr lang="en-US" altLang="ja-JP" sz="2400" dirty="0"/>
                <a:t>(2.3, 2)</a:t>
              </a:r>
              <a:endParaRPr lang="ja-JP" altLang="en-US" sz="2400" dirty="0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4223973" y="4193433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少数は四捨五入</a:t>
              </a:r>
              <a:endParaRPr lang="ja-JP" altLang="en-US" dirty="0"/>
            </a:p>
          </p:txBody>
        </p:sp>
      </p:grpSp>
      <p:cxnSp>
        <p:nvCxnSpPr>
          <p:cNvPr id="79" name="直線コネクタ 78"/>
          <p:cNvCxnSpPr>
            <a:endCxn id="21" idx="1"/>
          </p:cNvCxnSpPr>
          <p:nvPr/>
        </p:nvCxnSpPr>
        <p:spPr>
          <a:xfrm flipV="1">
            <a:off x="1916404" y="3946171"/>
            <a:ext cx="2082010" cy="1019321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E295-420C-4265-BE54-AE59FA4027A6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6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8101</TotalTime>
  <Words>2426</Words>
  <Application>Microsoft Office PowerPoint</Application>
  <PresentationFormat>ワイド画面</PresentationFormat>
  <Paragraphs>738</Paragraphs>
  <Slides>36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4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デジタルメディア処理1</vt:lpstr>
      <vt:lpstr>デジタルメディア処理1、2017（後期）</vt:lpstr>
      <vt:lpstr>Contents</vt:lpstr>
      <vt:lpstr>復習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画像の変換</vt:lpstr>
      <vt:lpstr>画像の補間</vt:lpstr>
      <vt:lpstr>なぜ画像補間が必要か？</vt:lpstr>
      <vt:lpstr>なぜ画像補間が必要か？</vt:lpstr>
      <vt:lpstr>補間法（1D）</vt:lpstr>
      <vt:lpstr>補間法（1D）: Nearest Neighbor </vt:lpstr>
      <vt:lpstr>補間法（1D）: Linear Interpolation</vt:lpstr>
      <vt:lpstr>補間法（1D）: Hermite Cubic Spline Interpolation</vt:lpstr>
      <vt:lpstr>補間法（1D）: Hermite Cubic Spline Interpolation</vt:lpstr>
      <vt:lpstr>補間法（1D）: Cubic Convolution Interpolation [1]</vt:lpstr>
      <vt:lpstr>補間法（1D）: Cubic Convolution Interpolation [1]</vt:lpstr>
      <vt:lpstr>補間法（2D）</vt:lpstr>
      <vt:lpstr>補間法（2D）: Nearest neighbor</vt:lpstr>
      <vt:lpstr>補間法（2D）: Linear Interpolation</vt:lpstr>
      <vt:lpstr>補間法（2D）: Bicubic Convolution Interpolation</vt:lpstr>
      <vt:lpstr>画像の補間法 : 例</vt:lpstr>
      <vt:lpstr>まとめ: 画像の補間法</vt:lpstr>
      <vt:lpstr>イメージモザイキング（パノラマ合成）</vt:lpstr>
      <vt:lpstr>イメージモザイキング</vt:lpstr>
      <vt:lpstr>パノラマ合成1: 入力画像について特頂点を検出する</vt:lpstr>
      <vt:lpstr>パノラマ合成2. 特徴点の対応付け</vt:lpstr>
      <vt:lpstr>パノラマ合成3.  変換行列の計算</vt:lpstr>
      <vt:lpstr>パノラマ合成4. 画像の合成</vt:lpstr>
      <vt:lpstr>まとめ: 画像の変換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</cp:lastModifiedBy>
  <cp:revision>340</cp:revision>
  <cp:lastPrinted>2017-03-27T05:08:24Z</cp:lastPrinted>
  <dcterms:created xsi:type="dcterms:W3CDTF">2017-01-19T02:23:36Z</dcterms:created>
  <dcterms:modified xsi:type="dcterms:W3CDTF">2017-09-01T16:46:44Z</dcterms:modified>
</cp:coreProperties>
</file>